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6" r:id="rId6"/>
    <p:sldId id="278" r:id="rId7"/>
    <p:sldId id="261" r:id="rId8"/>
    <p:sldId id="279" r:id="rId9"/>
    <p:sldId id="277" r:id="rId10"/>
    <p:sldId id="262" r:id="rId11"/>
    <p:sldId id="263" r:id="rId12"/>
    <p:sldId id="264" r:id="rId13"/>
    <p:sldId id="280" r:id="rId14"/>
    <p:sldId id="265" r:id="rId15"/>
    <p:sldId id="275" r:id="rId16"/>
    <p:sldId id="281" r:id="rId17"/>
    <p:sldId id="284" r:id="rId18"/>
    <p:sldId id="285" r:id="rId19"/>
    <p:sldId id="27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00"/>
    <a:srgbClr val="FFC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8" autoAdjust="0"/>
    <p:restoredTop sz="94660"/>
  </p:normalViewPr>
  <p:slideViewPr>
    <p:cSldViewPr snapToGrid="0">
      <p:cViewPr varScale="1">
        <p:scale>
          <a:sx n="82" d="100"/>
          <a:sy n="82" d="100"/>
        </p:scale>
        <p:origin x="76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48DD9-5319-4276-AA9E-047578450FC2}" type="datetimeFigureOut">
              <a:rPr lang="en-IN" smtClean="0"/>
              <a:t>07-12-2022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B3777-F0FA-4FA5-A385-B4228B1E28F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1100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9pPr>
          </a:lstStyle>
          <a:p>
            <a:fld id="{B10E75A7-B0F9-5642-96AB-06237E68FE07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/>
              <a:t>7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099" name="Text Box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56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674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9pPr>
          </a:lstStyle>
          <a:p>
            <a:fld id="{B10E75A7-B0F9-5642-96AB-06237E68FE07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/>
              <a:t>8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099" name="Text Box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56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397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B3777-F0FA-4FA5-A385-B4228B1E28F6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7131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9pPr>
          </a:lstStyle>
          <a:p>
            <a:fld id="{B10E75A7-B0F9-5642-96AB-06237E68FE07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/>
              <a:t>10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099" name="Text Box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56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611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8AE1-C68B-4115-9FF3-D3BD9FC4F586}" type="datetimeFigureOut">
              <a:rPr lang="en-IN" smtClean="0"/>
              <a:t>07-12-2022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8C4A7-3EE7-4019-A6C5-056E6749594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18765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8AE1-C68B-4115-9FF3-D3BD9FC4F586}" type="datetimeFigureOut">
              <a:rPr lang="en-IN" smtClean="0"/>
              <a:t>07-12-2022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8C4A7-3EE7-4019-A6C5-056E6749594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9885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8AE1-C68B-4115-9FF3-D3BD9FC4F586}" type="datetimeFigureOut">
              <a:rPr lang="en-IN" smtClean="0"/>
              <a:t>07-12-2022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8C4A7-3EE7-4019-A6C5-056E6749594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66964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1222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3AF8D21A-6CCE-CD43-8AE8-35782B027FA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3507082"/>
            <a:ext cx="4909163" cy="33509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051"/>
            </a:lvl1pPr>
          </a:lstStyle>
          <a:p>
            <a:endParaRPr lang="en-US"/>
          </a:p>
        </p:txBody>
      </p:sp>
      <p:sp>
        <p:nvSpPr>
          <p:cNvPr id="2" name="Picture Placeholder 8">
            <a:extLst>
              <a:ext uri="{FF2B5EF4-FFF2-40B4-BE49-F238E27FC236}">
                <a16:creationId xmlns:a16="http://schemas.microsoft.com/office/drawing/2014/main" id="{3AF8D21A-6CCE-CD43-8AE8-35782B027FA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0" y="1"/>
            <a:ext cx="4909163" cy="33509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051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573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8AE1-C68B-4115-9FF3-D3BD9FC4F586}" type="datetimeFigureOut">
              <a:rPr lang="en-IN" smtClean="0"/>
              <a:t>07-12-2022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8C4A7-3EE7-4019-A6C5-056E6749594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1909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8AE1-C68B-4115-9FF3-D3BD9FC4F586}" type="datetimeFigureOut">
              <a:rPr lang="en-IN" smtClean="0"/>
              <a:t>07-12-2022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8C4A7-3EE7-4019-A6C5-056E6749594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8484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8AE1-C68B-4115-9FF3-D3BD9FC4F586}" type="datetimeFigureOut">
              <a:rPr lang="en-IN" smtClean="0"/>
              <a:t>07-12-2022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8C4A7-3EE7-4019-A6C5-056E6749594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26990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8AE1-C68B-4115-9FF3-D3BD9FC4F586}" type="datetimeFigureOut">
              <a:rPr lang="en-IN" smtClean="0"/>
              <a:t>07-12-2022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8C4A7-3EE7-4019-A6C5-056E6749594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9590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8AE1-C68B-4115-9FF3-D3BD9FC4F586}" type="datetimeFigureOut">
              <a:rPr lang="en-IN" smtClean="0"/>
              <a:t>07-12-2022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8C4A7-3EE7-4019-A6C5-056E6749594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1521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8AE1-C68B-4115-9FF3-D3BD9FC4F586}" type="datetimeFigureOut">
              <a:rPr lang="en-IN" smtClean="0"/>
              <a:t>07-12-2022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8C4A7-3EE7-4019-A6C5-056E6749594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0356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8AE1-C68B-4115-9FF3-D3BD9FC4F586}" type="datetimeFigureOut">
              <a:rPr lang="en-IN" smtClean="0"/>
              <a:t>07-12-2022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8C4A7-3EE7-4019-A6C5-056E6749594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2455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8AE1-C68B-4115-9FF3-D3BD9FC4F586}" type="datetimeFigureOut">
              <a:rPr lang="en-IN" smtClean="0"/>
              <a:t>07-12-2022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8C4A7-3EE7-4019-A6C5-056E6749594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2786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F8AE1-C68B-4115-9FF3-D3BD9FC4F586}" type="datetimeFigureOut">
              <a:rPr lang="en-IN" smtClean="0"/>
              <a:t>07-12-2022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8C4A7-3EE7-4019-A6C5-056E6749594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0826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ompe.co.in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882" y="2112958"/>
            <a:ext cx="1729812" cy="1731414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893B814-0469-B849-A1FE-C1B9983A863C}"/>
              </a:ext>
            </a:extLst>
          </p:cNvPr>
          <p:cNvCxnSpPr/>
          <p:nvPr/>
        </p:nvCxnSpPr>
        <p:spPr>
          <a:xfrm>
            <a:off x="6093281" y="1352189"/>
            <a:ext cx="0" cy="414354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7799955-00B1-7C46-898D-827134780F92}"/>
              </a:ext>
            </a:extLst>
          </p:cNvPr>
          <p:cNvGrpSpPr/>
          <p:nvPr/>
        </p:nvGrpSpPr>
        <p:grpSpPr>
          <a:xfrm>
            <a:off x="998882" y="3423960"/>
            <a:ext cx="3737598" cy="804650"/>
            <a:chOff x="1910533" y="2137296"/>
            <a:chExt cx="7475196" cy="1609300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8D49F3F-E591-0348-B108-AC58B1A70649}"/>
                </a:ext>
              </a:extLst>
            </p:cNvPr>
            <p:cNvSpPr txBox="1"/>
            <p:nvPr/>
          </p:nvSpPr>
          <p:spPr>
            <a:xfrm>
              <a:off x="1910533" y="2137296"/>
              <a:ext cx="6005500" cy="101566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700" b="1" dirty="0">
                  <a:solidFill>
                    <a:schemeClr val="tx2"/>
                  </a:solidFill>
                  <a:latin typeface="Montserrat" pitchFamily="2" charset="77"/>
                  <a:ea typeface="Lato Black" charset="0"/>
                  <a:cs typeface="Lato Black" charset="0"/>
                </a:rPr>
                <a:t>RoomPe Pvt Ltd</a:t>
              </a:r>
            </a:p>
          </p:txBody>
        </p:sp>
        <p:sp>
          <p:nvSpPr>
            <p:cNvPr id="25" name="Subtitle 2">
              <a:extLst>
                <a:ext uri="{FF2B5EF4-FFF2-40B4-BE49-F238E27FC236}">
                  <a16:creationId xmlns:a16="http://schemas.microsoft.com/office/drawing/2014/main" id="{E4D86ABF-8365-C74B-9FAB-C4DC5D82FE35}"/>
                </a:ext>
              </a:extLst>
            </p:cNvPr>
            <p:cNvSpPr txBox="1">
              <a:spLocks/>
            </p:cNvSpPr>
            <p:nvPr/>
          </p:nvSpPr>
          <p:spPr>
            <a:xfrm>
              <a:off x="1910533" y="3060626"/>
              <a:ext cx="7475196" cy="685970"/>
            </a:xfrm>
            <a:prstGeom prst="rect">
              <a:avLst/>
            </a:prstGeom>
          </p:spPr>
          <p:txBody>
            <a:bodyPr vert="horz" wrap="square" lIns="108717" tIns="54359" rIns="108717" bIns="54359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2040"/>
                </a:lnSpc>
              </a:pPr>
              <a:endParaRPr lang="en-US" sz="1400" dirty="0">
                <a:solidFill>
                  <a:schemeClr val="tx1"/>
                </a:solidFill>
                <a:latin typeface="Montserrat Light" charset="0"/>
                <a:ea typeface="Montserrat Light" charset="0"/>
                <a:cs typeface="Montserrat Light" charset="0"/>
              </a:endParaRPr>
            </a:p>
          </p:txBody>
        </p:sp>
      </p:grpSp>
      <p:sp>
        <p:nvSpPr>
          <p:cNvPr id="37" name="Shape 1869">
            <a:extLst>
              <a:ext uri="{FF2B5EF4-FFF2-40B4-BE49-F238E27FC236}">
                <a16:creationId xmlns:a16="http://schemas.microsoft.com/office/drawing/2014/main" id="{1FBC4B11-E963-3D47-90E2-FED47D6B5AE3}"/>
              </a:ext>
            </a:extLst>
          </p:cNvPr>
          <p:cNvSpPr/>
          <p:nvPr/>
        </p:nvSpPr>
        <p:spPr>
          <a:xfrm>
            <a:off x="5657222" y="5040510"/>
            <a:ext cx="862752" cy="8655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bg1"/>
          </a:solidFill>
          <a:ln w="63500" cap="flat" cmpd="sng">
            <a:solidFill>
              <a:schemeClr val="accent1"/>
            </a:solidFill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/>
          <a:p>
            <a:pPr lvl="0" algn="ctr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endParaRPr sz="800" dirty="0">
              <a:latin typeface="Lato Light"/>
              <a:cs typeface="Lato Light"/>
            </a:endParaRPr>
          </a:p>
        </p:txBody>
      </p:sp>
      <p:sp>
        <p:nvSpPr>
          <p:cNvPr id="36" name="Shape 1869">
            <a:extLst>
              <a:ext uri="{FF2B5EF4-FFF2-40B4-BE49-F238E27FC236}">
                <a16:creationId xmlns:a16="http://schemas.microsoft.com/office/drawing/2014/main" id="{5AD895A6-9483-774C-8BAA-7A828C979BDD}"/>
              </a:ext>
            </a:extLst>
          </p:cNvPr>
          <p:cNvSpPr/>
          <p:nvPr/>
        </p:nvSpPr>
        <p:spPr>
          <a:xfrm>
            <a:off x="5657222" y="3010616"/>
            <a:ext cx="862752" cy="8655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445469"/>
          </a:solidFill>
          <a:ln w="63500" cap="flat" cmpd="sng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/>
          <a:p>
            <a:pPr lvl="0" algn="ctr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endParaRPr sz="800" dirty="0">
              <a:latin typeface="Lato Light"/>
              <a:cs typeface="Lato Light"/>
            </a:endParaRPr>
          </a:p>
        </p:txBody>
      </p:sp>
      <p:sp>
        <p:nvSpPr>
          <p:cNvPr id="35" name="Shape 1869">
            <a:extLst>
              <a:ext uri="{FF2B5EF4-FFF2-40B4-BE49-F238E27FC236}">
                <a16:creationId xmlns:a16="http://schemas.microsoft.com/office/drawing/2014/main" id="{F70CC8D2-743B-CA45-84BF-DA4270B289DA}"/>
              </a:ext>
            </a:extLst>
          </p:cNvPr>
          <p:cNvSpPr/>
          <p:nvPr/>
        </p:nvSpPr>
        <p:spPr>
          <a:xfrm>
            <a:off x="5634363" y="976746"/>
            <a:ext cx="862752" cy="8655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bg1"/>
          </a:solidFill>
          <a:ln w="63500" cap="flat" cmpd="sng">
            <a:solidFill>
              <a:schemeClr val="accent1"/>
            </a:solidFill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/>
          <a:p>
            <a:pPr lvl="0" algn="ctr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endParaRPr sz="800" dirty="0">
              <a:latin typeface="Lato Light"/>
              <a:cs typeface="Lato Light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66C87BC-82A9-CE4D-B134-1CAB5B7D9CEA}"/>
              </a:ext>
            </a:extLst>
          </p:cNvPr>
          <p:cNvGrpSpPr/>
          <p:nvPr/>
        </p:nvGrpSpPr>
        <p:grpSpPr>
          <a:xfrm>
            <a:off x="6715029" y="894859"/>
            <a:ext cx="4647287" cy="782868"/>
            <a:chOff x="13426883" y="1752981"/>
            <a:chExt cx="9294574" cy="1565734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74100BA2-239F-E44C-97E5-8A24B9F06462}"/>
                </a:ext>
              </a:extLst>
            </p:cNvPr>
            <p:cNvSpPr/>
            <p:nvPr/>
          </p:nvSpPr>
          <p:spPr>
            <a:xfrm>
              <a:off x="13426883" y="1752981"/>
              <a:ext cx="9090216" cy="461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dirty="0">
                  <a:solidFill>
                    <a:schemeClr val="tx2"/>
                  </a:solidFill>
                  <a:latin typeface="Montserrat" pitchFamily="2" charset="77"/>
                  <a:ea typeface="Montserrat Bold" charset="0"/>
                  <a:cs typeface="Montserrat Bold" charset="0"/>
                </a:rPr>
                <a:t>Founded on 28</a:t>
              </a:r>
              <a:r>
                <a:rPr lang="en-US" sz="900" baseline="30000" dirty="0">
                  <a:solidFill>
                    <a:schemeClr val="tx2"/>
                  </a:solidFill>
                  <a:latin typeface="Montserrat" pitchFamily="2" charset="77"/>
                  <a:ea typeface="Montserrat Bold" charset="0"/>
                  <a:cs typeface="Montserrat Bold" charset="0"/>
                </a:rPr>
                <a:t>th</a:t>
              </a:r>
              <a:r>
                <a:rPr lang="en-US" sz="900" dirty="0">
                  <a:solidFill>
                    <a:schemeClr val="tx2"/>
                  </a:solidFill>
                  <a:latin typeface="Montserrat" pitchFamily="2" charset="77"/>
                  <a:ea typeface="Montserrat Bold" charset="0"/>
                  <a:cs typeface="Montserrat Bold" charset="0"/>
                </a:rPr>
                <a:t> March 2020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EE173423-4BEE-E64F-8CDD-1595F2E27B8C}"/>
                </a:ext>
              </a:extLst>
            </p:cNvPr>
            <p:cNvSpPr/>
            <p:nvPr/>
          </p:nvSpPr>
          <p:spPr>
            <a:xfrm>
              <a:off x="13426885" y="2667640"/>
              <a:ext cx="9294572" cy="6510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040"/>
                </a:lnSpc>
              </a:pPr>
              <a:r>
                <a:rPr lang="en-US" sz="1400" dirty="0">
                  <a:latin typeface="Montserrat Light" charset="0"/>
                  <a:ea typeface="Montserrat Light" charset="0"/>
                  <a:cs typeface="Montserrat Light" charset="0"/>
                </a:rPr>
                <a:t>CIN - </a:t>
              </a:r>
              <a:r>
                <a:rPr lang="en-IN" sz="1400" b="0" i="0" dirty="0">
                  <a:effectLst/>
                  <a:latin typeface="arial" panose="020B0604020202020204" pitchFamily="34" charset="0"/>
                </a:rPr>
                <a:t>U55100GJ2020PTC113317</a:t>
              </a:r>
              <a:endParaRPr lang="en-US" sz="1400" dirty="0">
                <a:latin typeface="Montserrat Light" charset="0"/>
                <a:ea typeface="Montserrat Light" charset="0"/>
                <a:cs typeface="Montserrat Light" charset="0"/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06B09168-2764-2745-81EE-37DE982BBC1C}"/>
              </a:ext>
            </a:extLst>
          </p:cNvPr>
          <p:cNvGrpSpPr/>
          <p:nvPr/>
        </p:nvGrpSpPr>
        <p:grpSpPr>
          <a:xfrm>
            <a:off x="6715029" y="2928729"/>
            <a:ext cx="4647287" cy="1319104"/>
            <a:chOff x="13426883" y="1752981"/>
            <a:chExt cx="9294574" cy="2638205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927427CB-9136-9B47-91B4-53DBCFB403B5}"/>
                </a:ext>
              </a:extLst>
            </p:cNvPr>
            <p:cNvSpPr/>
            <p:nvPr/>
          </p:nvSpPr>
          <p:spPr>
            <a:xfrm>
              <a:off x="13426883" y="1752981"/>
              <a:ext cx="9090216" cy="461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dirty="0">
                  <a:solidFill>
                    <a:schemeClr val="tx2"/>
                  </a:solidFill>
                  <a:latin typeface="Montserrat" pitchFamily="2" charset="77"/>
                  <a:ea typeface="Montserrat Bold" charset="0"/>
                  <a:cs typeface="Montserrat Bold" charset="0"/>
                </a:rPr>
                <a:t>www.roompe.co.in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86BCCAAE-E5F6-3240-ABA8-2B12CFA7636B}"/>
                </a:ext>
              </a:extLst>
            </p:cNvPr>
            <p:cNvSpPr/>
            <p:nvPr/>
          </p:nvSpPr>
          <p:spPr>
            <a:xfrm>
              <a:off x="13426885" y="2667640"/>
              <a:ext cx="9294572" cy="17235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040"/>
                </a:lnSpc>
              </a:pPr>
              <a:r>
                <a:rPr lang="en-US" sz="1400" dirty="0">
                  <a:latin typeface="Montserrat Light" charset="0"/>
                  <a:ea typeface="Montserrat Light" charset="0"/>
                  <a:cs typeface="Montserrat Light" charset="0"/>
                </a:rPr>
                <a:t>Gopal Sadan, Sterling Greenwoods – 1, Off SP Ring Road, </a:t>
              </a:r>
              <a:r>
                <a:rPr lang="en-US" sz="1400" dirty="0" err="1">
                  <a:latin typeface="Montserrat Light" charset="0"/>
                  <a:ea typeface="Montserrat Light" charset="0"/>
                  <a:cs typeface="Montserrat Light" charset="0"/>
                </a:rPr>
                <a:t>Vaishnodevi</a:t>
              </a:r>
              <a:r>
                <a:rPr lang="en-US" sz="1400" dirty="0">
                  <a:latin typeface="Montserrat Light" charset="0"/>
                  <a:ea typeface="Montserrat Light" charset="0"/>
                  <a:cs typeface="Montserrat Light" charset="0"/>
                </a:rPr>
                <a:t>, Ahmedabad 380060</a:t>
              </a:r>
              <a:br>
                <a:rPr lang="en-US" sz="1400" dirty="0">
                  <a:latin typeface="Montserrat Light" charset="0"/>
                  <a:ea typeface="Montserrat Light" charset="0"/>
                  <a:cs typeface="Montserrat Light" charset="0"/>
                </a:rPr>
              </a:br>
              <a:r>
                <a:rPr lang="en-US" sz="1400" dirty="0">
                  <a:latin typeface="Montserrat Light" charset="0"/>
                  <a:ea typeface="Montserrat Light" charset="0"/>
                  <a:cs typeface="Montserrat Light" charset="0"/>
                </a:rPr>
                <a:t>9328227697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C1D8A00-1744-4F48-B302-6293488EB8F2}"/>
              </a:ext>
            </a:extLst>
          </p:cNvPr>
          <p:cNvGrpSpPr/>
          <p:nvPr/>
        </p:nvGrpSpPr>
        <p:grpSpPr>
          <a:xfrm>
            <a:off x="6715029" y="4958623"/>
            <a:ext cx="4647287" cy="806143"/>
            <a:chOff x="13426883" y="1752981"/>
            <a:chExt cx="9294574" cy="1612284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74E62624-49C2-5A44-B871-B8E8ED76CC83}"/>
                </a:ext>
              </a:extLst>
            </p:cNvPr>
            <p:cNvSpPr/>
            <p:nvPr/>
          </p:nvSpPr>
          <p:spPr>
            <a:xfrm>
              <a:off x="13426883" y="1752981"/>
              <a:ext cx="9090216" cy="461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dirty="0">
                  <a:solidFill>
                    <a:schemeClr val="tx2"/>
                  </a:solidFill>
                  <a:latin typeface="Montserrat" pitchFamily="2" charset="77"/>
                  <a:ea typeface="Montserrat Bold" charset="0"/>
                  <a:cs typeface="Montserrat Bold" charset="0"/>
                </a:rPr>
                <a:t>Directors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90F6A493-C4D9-A24F-BF97-E9D2BDA55B1A}"/>
                </a:ext>
              </a:extLst>
            </p:cNvPr>
            <p:cNvSpPr/>
            <p:nvPr/>
          </p:nvSpPr>
          <p:spPr>
            <a:xfrm>
              <a:off x="13426885" y="2667640"/>
              <a:ext cx="9294572" cy="6976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040"/>
                </a:lnSpc>
              </a:pPr>
              <a:r>
                <a:rPr lang="en-US" sz="1400" dirty="0">
                  <a:latin typeface="Montserrat Light" charset="0"/>
                  <a:ea typeface="Montserrat Light" charset="0"/>
                  <a:cs typeface="Montserrat Light" charset="0"/>
                </a:rPr>
                <a:t>Deval Patel &amp; Satya Mehta</a:t>
              </a:r>
            </a:p>
          </p:txBody>
        </p:sp>
      </p:grpSp>
      <p:sp>
        <p:nvSpPr>
          <p:cNvPr id="19" name="Shape 2617">
            <a:extLst>
              <a:ext uri="{FF2B5EF4-FFF2-40B4-BE49-F238E27FC236}">
                <a16:creationId xmlns:a16="http://schemas.microsoft.com/office/drawing/2014/main" id="{F67113C9-DC35-AE4A-BEEC-A2B956ECBCDC}"/>
              </a:ext>
            </a:extLst>
          </p:cNvPr>
          <p:cNvSpPr/>
          <p:nvPr/>
        </p:nvSpPr>
        <p:spPr>
          <a:xfrm>
            <a:off x="5867585" y="5294800"/>
            <a:ext cx="436200" cy="3569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chemeClr val="accent1"/>
          </a:solidFill>
          <a:ln w="12700">
            <a:noFill/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solidFill>
                <a:schemeClr val="tx2"/>
              </a:solidFill>
            </a:endParaRPr>
          </a:p>
        </p:txBody>
      </p:sp>
      <p:sp>
        <p:nvSpPr>
          <p:cNvPr id="20" name="Shape 2624">
            <a:extLst>
              <a:ext uri="{FF2B5EF4-FFF2-40B4-BE49-F238E27FC236}">
                <a16:creationId xmlns:a16="http://schemas.microsoft.com/office/drawing/2014/main" id="{D3E5C912-7729-AB41-87B9-947A11518ADF}"/>
              </a:ext>
            </a:extLst>
          </p:cNvPr>
          <p:cNvSpPr/>
          <p:nvPr/>
        </p:nvSpPr>
        <p:spPr>
          <a:xfrm>
            <a:off x="5867585" y="1190042"/>
            <a:ext cx="396307" cy="396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82" y="6873"/>
                </a:moveTo>
                <a:lnTo>
                  <a:pt x="20618" y="6873"/>
                </a:lnTo>
                <a:lnTo>
                  <a:pt x="20618" y="7855"/>
                </a:lnTo>
                <a:lnTo>
                  <a:pt x="982" y="7855"/>
                </a:lnTo>
                <a:cubicBezTo>
                  <a:pt x="982" y="7855"/>
                  <a:pt x="982" y="6873"/>
                  <a:pt x="982" y="6873"/>
                </a:cubicBezTo>
                <a:close/>
                <a:moveTo>
                  <a:pt x="16691" y="8836"/>
                </a:moveTo>
                <a:lnTo>
                  <a:pt x="18655" y="8836"/>
                </a:lnTo>
                <a:lnTo>
                  <a:pt x="18655" y="17673"/>
                </a:lnTo>
                <a:lnTo>
                  <a:pt x="16691" y="17673"/>
                </a:lnTo>
                <a:cubicBezTo>
                  <a:pt x="16691" y="17673"/>
                  <a:pt x="16691" y="8836"/>
                  <a:pt x="16691" y="8836"/>
                </a:cubicBezTo>
                <a:close/>
                <a:moveTo>
                  <a:pt x="13745" y="8836"/>
                </a:moveTo>
                <a:lnTo>
                  <a:pt x="15709" y="8836"/>
                </a:lnTo>
                <a:lnTo>
                  <a:pt x="15709" y="17673"/>
                </a:lnTo>
                <a:lnTo>
                  <a:pt x="13745" y="17673"/>
                </a:lnTo>
                <a:cubicBezTo>
                  <a:pt x="13745" y="17673"/>
                  <a:pt x="13745" y="8836"/>
                  <a:pt x="13745" y="8836"/>
                </a:cubicBezTo>
                <a:close/>
                <a:moveTo>
                  <a:pt x="8836" y="8836"/>
                </a:moveTo>
                <a:lnTo>
                  <a:pt x="12764" y="8836"/>
                </a:lnTo>
                <a:lnTo>
                  <a:pt x="12764" y="17673"/>
                </a:lnTo>
                <a:lnTo>
                  <a:pt x="8836" y="17673"/>
                </a:lnTo>
                <a:cubicBezTo>
                  <a:pt x="8836" y="17673"/>
                  <a:pt x="8836" y="8836"/>
                  <a:pt x="8836" y="8836"/>
                </a:cubicBezTo>
                <a:close/>
                <a:moveTo>
                  <a:pt x="5891" y="8836"/>
                </a:moveTo>
                <a:lnTo>
                  <a:pt x="7855" y="8836"/>
                </a:lnTo>
                <a:lnTo>
                  <a:pt x="7855" y="17673"/>
                </a:lnTo>
                <a:lnTo>
                  <a:pt x="5891" y="17673"/>
                </a:lnTo>
                <a:cubicBezTo>
                  <a:pt x="5891" y="17673"/>
                  <a:pt x="5891" y="8836"/>
                  <a:pt x="5891" y="8836"/>
                </a:cubicBezTo>
                <a:close/>
                <a:moveTo>
                  <a:pt x="2945" y="8836"/>
                </a:moveTo>
                <a:lnTo>
                  <a:pt x="4909" y="8836"/>
                </a:lnTo>
                <a:lnTo>
                  <a:pt x="4909" y="17673"/>
                </a:lnTo>
                <a:lnTo>
                  <a:pt x="2945" y="17673"/>
                </a:lnTo>
                <a:cubicBezTo>
                  <a:pt x="2945" y="17673"/>
                  <a:pt x="2945" y="8836"/>
                  <a:pt x="2945" y="8836"/>
                </a:cubicBezTo>
                <a:close/>
                <a:moveTo>
                  <a:pt x="19773" y="18655"/>
                </a:moveTo>
                <a:lnTo>
                  <a:pt x="20428" y="20618"/>
                </a:lnTo>
                <a:lnTo>
                  <a:pt x="1172" y="20618"/>
                </a:lnTo>
                <a:lnTo>
                  <a:pt x="1827" y="18655"/>
                </a:lnTo>
                <a:cubicBezTo>
                  <a:pt x="1827" y="18655"/>
                  <a:pt x="19773" y="18655"/>
                  <a:pt x="19773" y="18655"/>
                </a:cubicBezTo>
                <a:close/>
                <a:moveTo>
                  <a:pt x="10800" y="1056"/>
                </a:moveTo>
                <a:lnTo>
                  <a:pt x="19261" y="5891"/>
                </a:lnTo>
                <a:lnTo>
                  <a:pt x="2339" y="5891"/>
                </a:lnTo>
                <a:cubicBezTo>
                  <a:pt x="2339" y="5891"/>
                  <a:pt x="10800" y="1056"/>
                  <a:pt x="10800" y="1056"/>
                </a:cubicBezTo>
                <a:close/>
                <a:moveTo>
                  <a:pt x="21109" y="8836"/>
                </a:moveTo>
                <a:cubicBezTo>
                  <a:pt x="21380" y="8836"/>
                  <a:pt x="21600" y="8617"/>
                  <a:pt x="21600" y="8345"/>
                </a:cubicBezTo>
                <a:lnTo>
                  <a:pt x="21600" y="6382"/>
                </a:lnTo>
                <a:cubicBezTo>
                  <a:pt x="21600" y="6200"/>
                  <a:pt x="21496" y="6047"/>
                  <a:pt x="21349" y="5963"/>
                </a:cubicBezTo>
                <a:lnTo>
                  <a:pt x="21353" y="5956"/>
                </a:lnTo>
                <a:lnTo>
                  <a:pt x="11044" y="65"/>
                </a:lnTo>
                <a:lnTo>
                  <a:pt x="11040" y="72"/>
                </a:lnTo>
                <a:cubicBezTo>
                  <a:pt x="10968" y="30"/>
                  <a:pt x="10889" y="0"/>
                  <a:pt x="10800" y="0"/>
                </a:cubicBezTo>
                <a:cubicBezTo>
                  <a:pt x="10711" y="0"/>
                  <a:pt x="10632" y="30"/>
                  <a:pt x="10560" y="72"/>
                </a:cubicBezTo>
                <a:lnTo>
                  <a:pt x="10556" y="65"/>
                </a:lnTo>
                <a:lnTo>
                  <a:pt x="247" y="5956"/>
                </a:lnTo>
                <a:lnTo>
                  <a:pt x="251" y="5963"/>
                </a:lnTo>
                <a:cubicBezTo>
                  <a:pt x="104" y="6047"/>
                  <a:pt x="0" y="6200"/>
                  <a:pt x="0" y="6382"/>
                </a:cubicBezTo>
                <a:lnTo>
                  <a:pt x="0" y="8345"/>
                </a:lnTo>
                <a:cubicBezTo>
                  <a:pt x="0" y="8617"/>
                  <a:pt x="220" y="8836"/>
                  <a:pt x="491" y="8836"/>
                </a:cubicBezTo>
                <a:lnTo>
                  <a:pt x="1964" y="8836"/>
                </a:lnTo>
                <a:lnTo>
                  <a:pt x="1964" y="17673"/>
                </a:lnTo>
                <a:lnTo>
                  <a:pt x="1473" y="17673"/>
                </a:lnTo>
                <a:cubicBezTo>
                  <a:pt x="1256" y="17673"/>
                  <a:pt x="1078" y="17816"/>
                  <a:pt x="1013" y="18010"/>
                </a:cubicBezTo>
                <a:lnTo>
                  <a:pt x="1007" y="18009"/>
                </a:lnTo>
                <a:lnTo>
                  <a:pt x="25" y="20954"/>
                </a:lnTo>
                <a:lnTo>
                  <a:pt x="31" y="20955"/>
                </a:lnTo>
                <a:cubicBezTo>
                  <a:pt x="14" y="21005"/>
                  <a:pt x="0" y="21055"/>
                  <a:pt x="0" y="21109"/>
                </a:cubicBezTo>
                <a:cubicBezTo>
                  <a:pt x="0" y="21381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81"/>
                  <a:pt x="21600" y="21109"/>
                </a:cubicBezTo>
                <a:cubicBezTo>
                  <a:pt x="21600" y="21055"/>
                  <a:pt x="21586" y="21005"/>
                  <a:pt x="21569" y="20955"/>
                </a:cubicBezTo>
                <a:lnTo>
                  <a:pt x="21575" y="20954"/>
                </a:lnTo>
                <a:lnTo>
                  <a:pt x="20593" y="18009"/>
                </a:lnTo>
                <a:lnTo>
                  <a:pt x="20587" y="18010"/>
                </a:lnTo>
                <a:cubicBezTo>
                  <a:pt x="20522" y="17816"/>
                  <a:pt x="20344" y="17673"/>
                  <a:pt x="20127" y="17673"/>
                </a:cubicBezTo>
                <a:lnTo>
                  <a:pt x="19636" y="17673"/>
                </a:lnTo>
                <a:lnTo>
                  <a:pt x="19636" y="8836"/>
                </a:lnTo>
                <a:cubicBezTo>
                  <a:pt x="19636" y="8836"/>
                  <a:pt x="21109" y="8836"/>
                  <a:pt x="21109" y="8836"/>
                </a:cubicBezTo>
                <a:close/>
              </a:path>
            </a:pathLst>
          </a:custGeom>
          <a:solidFill>
            <a:schemeClr val="accent1"/>
          </a:solidFill>
          <a:ln w="12700">
            <a:noFill/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solidFill>
                <a:schemeClr val="tx2"/>
              </a:solidFill>
            </a:endParaRPr>
          </a:p>
        </p:txBody>
      </p:sp>
      <p:sp>
        <p:nvSpPr>
          <p:cNvPr id="21" name="Shape 2944">
            <a:extLst>
              <a:ext uri="{FF2B5EF4-FFF2-40B4-BE49-F238E27FC236}">
                <a16:creationId xmlns:a16="http://schemas.microsoft.com/office/drawing/2014/main" id="{67FE4E00-C0C9-7E49-996A-F0B168B5BEAD}"/>
              </a:ext>
            </a:extLst>
          </p:cNvPr>
          <p:cNvSpPr/>
          <p:nvPr/>
        </p:nvSpPr>
        <p:spPr>
          <a:xfrm>
            <a:off x="5867585" y="3223284"/>
            <a:ext cx="436200" cy="4361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algn="ctr"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Montserrat" pitchFamily="2" charset="7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0575" y="3946697"/>
            <a:ext cx="4696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latin typeface="Montserrat"/>
              </a:rPr>
              <a:t>Empowering Educational Campus with Housing, Food and Engagement</a:t>
            </a:r>
          </a:p>
        </p:txBody>
      </p:sp>
    </p:spTree>
    <p:extLst>
      <p:ext uri="{BB962C8B-B14F-4D97-AF65-F5344CB8AC3E}">
        <p14:creationId xmlns:p14="http://schemas.microsoft.com/office/powerpoint/2010/main" val="3756678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Freeform 265"/>
          <p:cNvSpPr>
            <a:spLocks noChangeArrowheads="1"/>
          </p:cNvSpPr>
          <p:nvPr/>
        </p:nvSpPr>
        <p:spPr bwMode="auto">
          <a:xfrm>
            <a:off x="2913880" y="2461649"/>
            <a:ext cx="6282392" cy="3142438"/>
          </a:xfrm>
          <a:custGeom>
            <a:avLst/>
            <a:gdLst>
              <a:gd name="T0" fmla="*/ 0 w 11168"/>
              <a:gd name="T1" fmla="*/ 5584 h 5585"/>
              <a:gd name="T2" fmla="*/ 0 w 11168"/>
              <a:gd name="T3" fmla="*/ 5584 h 5585"/>
              <a:gd name="T4" fmla="*/ 5584 w 11168"/>
              <a:gd name="T5" fmla="*/ 0 h 5585"/>
              <a:gd name="T6" fmla="*/ 5584 w 11168"/>
              <a:gd name="T7" fmla="*/ 0 h 5585"/>
              <a:gd name="T8" fmla="*/ 11167 w 11168"/>
              <a:gd name="T9" fmla="*/ 5584 h 5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168" h="5585">
                <a:moveTo>
                  <a:pt x="0" y="5584"/>
                </a:moveTo>
                <a:lnTo>
                  <a:pt x="0" y="5584"/>
                </a:lnTo>
                <a:cubicBezTo>
                  <a:pt x="0" y="2500"/>
                  <a:pt x="2500" y="0"/>
                  <a:pt x="5584" y="0"/>
                </a:cubicBezTo>
                <a:lnTo>
                  <a:pt x="5584" y="0"/>
                </a:lnTo>
                <a:cubicBezTo>
                  <a:pt x="8667" y="0"/>
                  <a:pt x="11167" y="2500"/>
                  <a:pt x="11167" y="5584"/>
                </a:cubicBezTo>
              </a:path>
            </a:pathLst>
          </a:custGeom>
          <a:noFill/>
          <a:ln w="3672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400">
              <a:solidFill>
                <a:schemeClr val="tx2">
                  <a:lumMod val="50000"/>
                </a:schemeClr>
              </a:solidFill>
              <a:latin typeface="Montserrat Bold"/>
            </a:endParaRPr>
          </a:p>
        </p:txBody>
      </p:sp>
      <p:sp>
        <p:nvSpPr>
          <p:cNvPr id="297" name="Freeform 266"/>
          <p:cNvSpPr>
            <a:spLocks noChangeArrowheads="1"/>
          </p:cNvSpPr>
          <p:nvPr/>
        </p:nvSpPr>
        <p:spPr bwMode="auto">
          <a:xfrm>
            <a:off x="8814319" y="5219652"/>
            <a:ext cx="763907" cy="763907"/>
          </a:xfrm>
          <a:custGeom>
            <a:avLst/>
            <a:gdLst>
              <a:gd name="T0" fmla="*/ 677 w 1356"/>
              <a:gd name="T1" fmla="*/ 1355 h 1356"/>
              <a:gd name="T2" fmla="*/ 677 w 1356"/>
              <a:gd name="T3" fmla="*/ 1355 h 1356"/>
              <a:gd name="T4" fmla="*/ 0 w 1356"/>
              <a:gd name="T5" fmla="*/ 678 h 1356"/>
              <a:gd name="T6" fmla="*/ 0 w 1356"/>
              <a:gd name="T7" fmla="*/ 678 h 1356"/>
              <a:gd name="T8" fmla="*/ 677 w 1356"/>
              <a:gd name="T9" fmla="*/ 0 h 1356"/>
              <a:gd name="T10" fmla="*/ 677 w 1356"/>
              <a:gd name="T11" fmla="*/ 0 h 1356"/>
              <a:gd name="T12" fmla="*/ 1355 w 1356"/>
              <a:gd name="T13" fmla="*/ 678 h 1356"/>
              <a:gd name="T14" fmla="*/ 1355 w 1356"/>
              <a:gd name="T15" fmla="*/ 678 h 1356"/>
              <a:gd name="T16" fmla="*/ 677 w 1356"/>
              <a:gd name="T17" fmla="*/ 1355 h 1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56" h="1356">
                <a:moveTo>
                  <a:pt x="677" y="1355"/>
                </a:moveTo>
                <a:lnTo>
                  <a:pt x="677" y="1355"/>
                </a:lnTo>
                <a:cubicBezTo>
                  <a:pt x="304" y="1355"/>
                  <a:pt x="0" y="1051"/>
                  <a:pt x="0" y="678"/>
                </a:cubicBezTo>
                <a:lnTo>
                  <a:pt x="0" y="678"/>
                </a:lnTo>
                <a:cubicBezTo>
                  <a:pt x="0" y="304"/>
                  <a:pt x="304" y="0"/>
                  <a:pt x="677" y="0"/>
                </a:cubicBezTo>
                <a:lnTo>
                  <a:pt x="677" y="0"/>
                </a:lnTo>
                <a:cubicBezTo>
                  <a:pt x="1051" y="0"/>
                  <a:pt x="1355" y="304"/>
                  <a:pt x="1355" y="678"/>
                </a:cubicBezTo>
                <a:lnTo>
                  <a:pt x="1355" y="678"/>
                </a:lnTo>
                <a:cubicBezTo>
                  <a:pt x="1355" y="1051"/>
                  <a:pt x="1051" y="1355"/>
                  <a:pt x="677" y="1355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400">
              <a:solidFill>
                <a:schemeClr val="tx2">
                  <a:lumMod val="50000"/>
                </a:schemeClr>
              </a:solidFill>
              <a:latin typeface="Montserrat Bold"/>
            </a:endParaRPr>
          </a:p>
        </p:txBody>
      </p:sp>
      <p:sp>
        <p:nvSpPr>
          <p:cNvPr id="299" name="Freeform 268"/>
          <p:cNvSpPr>
            <a:spLocks noChangeArrowheads="1"/>
          </p:cNvSpPr>
          <p:nvPr/>
        </p:nvSpPr>
        <p:spPr bwMode="auto">
          <a:xfrm>
            <a:off x="5252808" y="1680360"/>
            <a:ext cx="1579734" cy="1385466"/>
          </a:xfrm>
          <a:custGeom>
            <a:avLst/>
            <a:gdLst>
              <a:gd name="T0" fmla="*/ 678 w 1355"/>
              <a:gd name="T1" fmla="*/ 1355 h 1356"/>
              <a:gd name="T2" fmla="*/ 678 w 1355"/>
              <a:gd name="T3" fmla="*/ 1355 h 1356"/>
              <a:gd name="T4" fmla="*/ 0 w 1355"/>
              <a:gd name="T5" fmla="*/ 677 h 1356"/>
              <a:gd name="T6" fmla="*/ 0 w 1355"/>
              <a:gd name="T7" fmla="*/ 677 h 1356"/>
              <a:gd name="T8" fmla="*/ 678 w 1355"/>
              <a:gd name="T9" fmla="*/ 0 h 1356"/>
              <a:gd name="T10" fmla="*/ 678 w 1355"/>
              <a:gd name="T11" fmla="*/ 0 h 1356"/>
              <a:gd name="T12" fmla="*/ 1354 w 1355"/>
              <a:gd name="T13" fmla="*/ 677 h 1356"/>
              <a:gd name="T14" fmla="*/ 1354 w 1355"/>
              <a:gd name="T15" fmla="*/ 677 h 1356"/>
              <a:gd name="T16" fmla="*/ 678 w 1355"/>
              <a:gd name="T17" fmla="*/ 1355 h 1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55" h="1356">
                <a:moveTo>
                  <a:pt x="678" y="1355"/>
                </a:moveTo>
                <a:lnTo>
                  <a:pt x="678" y="1355"/>
                </a:lnTo>
                <a:cubicBezTo>
                  <a:pt x="304" y="1355"/>
                  <a:pt x="0" y="1051"/>
                  <a:pt x="0" y="677"/>
                </a:cubicBezTo>
                <a:lnTo>
                  <a:pt x="0" y="677"/>
                </a:lnTo>
                <a:cubicBezTo>
                  <a:pt x="0" y="304"/>
                  <a:pt x="304" y="0"/>
                  <a:pt x="678" y="0"/>
                </a:cubicBezTo>
                <a:lnTo>
                  <a:pt x="678" y="0"/>
                </a:lnTo>
                <a:cubicBezTo>
                  <a:pt x="1050" y="0"/>
                  <a:pt x="1354" y="304"/>
                  <a:pt x="1354" y="677"/>
                </a:cubicBezTo>
                <a:lnTo>
                  <a:pt x="1354" y="677"/>
                </a:lnTo>
                <a:cubicBezTo>
                  <a:pt x="1354" y="1051"/>
                  <a:pt x="1050" y="1355"/>
                  <a:pt x="678" y="1355"/>
                </a:cubicBezTo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400">
              <a:latin typeface="Montserrat Bold"/>
            </a:endParaRPr>
          </a:p>
        </p:txBody>
      </p:sp>
      <p:sp>
        <p:nvSpPr>
          <p:cNvPr id="301" name="Freeform 270"/>
          <p:cNvSpPr>
            <a:spLocks noChangeArrowheads="1"/>
          </p:cNvSpPr>
          <p:nvPr/>
        </p:nvSpPr>
        <p:spPr bwMode="auto">
          <a:xfrm>
            <a:off x="8134739" y="3322286"/>
            <a:ext cx="763907" cy="761426"/>
          </a:xfrm>
          <a:custGeom>
            <a:avLst/>
            <a:gdLst>
              <a:gd name="T0" fmla="*/ 678 w 1356"/>
              <a:gd name="T1" fmla="*/ 1354 h 1355"/>
              <a:gd name="T2" fmla="*/ 678 w 1356"/>
              <a:gd name="T3" fmla="*/ 1354 h 1355"/>
              <a:gd name="T4" fmla="*/ 0 w 1356"/>
              <a:gd name="T5" fmla="*/ 676 h 1355"/>
              <a:gd name="T6" fmla="*/ 0 w 1356"/>
              <a:gd name="T7" fmla="*/ 676 h 1355"/>
              <a:gd name="T8" fmla="*/ 678 w 1356"/>
              <a:gd name="T9" fmla="*/ 0 h 1355"/>
              <a:gd name="T10" fmla="*/ 678 w 1356"/>
              <a:gd name="T11" fmla="*/ 0 h 1355"/>
              <a:gd name="T12" fmla="*/ 1355 w 1356"/>
              <a:gd name="T13" fmla="*/ 676 h 1355"/>
              <a:gd name="T14" fmla="*/ 1355 w 1356"/>
              <a:gd name="T15" fmla="*/ 676 h 1355"/>
              <a:gd name="T16" fmla="*/ 678 w 1356"/>
              <a:gd name="T17" fmla="*/ 1354 h 1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56" h="1355">
                <a:moveTo>
                  <a:pt x="678" y="1354"/>
                </a:moveTo>
                <a:lnTo>
                  <a:pt x="678" y="1354"/>
                </a:lnTo>
                <a:cubicBezTo>
                  <a:pt x="304" y="1354"/>
                  <a:pt x="0" y="1050"/>
                  <a:pt x="0" y="676"/>
                </a:cubicBezTo>
                <a:lnTo>
                  <a:pt x="0" y="676"/>
                </a:lnTo>
                <a:cubicBezTo>
                  <a:pt x="0" y="304"/>
                  <a:pt x="304" y="0"/>
                  <a:pt x="678" y="0"/>
                </a:cubicBezTo>
                <a:lnTo>
                  <a:pt x="678" y="0"/>
                </a:lnTo>
                <a:cubicBezTo>
                  <a:pt x="1051" y="0"/>
                  <a:pt x="1355" y="304"/>
                  <a:pt x="1355" y="676"/>
                </a:cubicBezTo>
                <a:lnTo>
                  <a:pt x="1355" y="676"/>
                </a:lnTo>
                <a:cubicBezTo>
                  <a:pt x="1355" y="1050"/>
                  <a:pt x="1051" y="1354"/>
                  <a:pt x="678" y="135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400">
              <a:solidFill>
                <a:schemeClr val="tx2">
                  <a:lumMod val="50000"/>
                </a:schemeClr>
              </a:solidFill>
              <a:latin typeface="Montserrat Bold"/>
            </a:endParaRPr>
          </a:p>
        </p:txBody>
      </p:sp>
      <p:sp>
        <p:nvSpPr>
          <p:cNvPr id="303" name="Freeform 272"/>
          <p:cNvSpPr>
            <a:spLocks noChangeArrowheads="1"/>
          </p:cNvSpPr>
          <p:nvPr/>
        </p:nvSpPr>
        <p:spPr bwMode="auto">
          <a:xfrm>
            <a:off x="3209025" y="3322286"/>
            <a:ext cx="761428" cy="761426"/>
          </a:xfrm>
          <a:custGeom>
            <a:avLst/>
            <a:gdLst>
              <a:gd name="T0" fmla="*/ 677 w 1355"/>
              <a:gd name="T1" fmla="*/ 1354 h 1355"/>
              <a:gd name="T2" fmla="*/ 677 w 1355"/>
              <a:gd name="T3" fmla="*/ 1354 h 1355"/>
              <a:gd name="T4" fmla="*/ 0 w 1355"/>
              <a:gd name="T5" fmla="*/ 676 h 1355"/>
              <a:gd name="T6" fmla="*/ 0 w 1355"/>
              <a:gd name="T7" fmla="*/ 676 h 1355"/>
              <a:gd name="T8" fmla="*/ 677 w 1355"/>
              <a:gd name="T9" fmla="*/ 0 h 1355"/>
              <a:gd name="T10" fmla="*/ 677 w 1355"/>
              <a:gd name="T11" fmla="*/ 0 h 1355"/>
              <a:gd name="T12" fmla="*/ 1354 w 1355"/>
              <a:gd name="T13" fmla="*/ 676 h 1355"/>
              <a:gd name="T14" fmla="*/ 1354 w 1355"/>
              <a:gd name="T15" fmla="*/ 676 h 1355"/>
              <a:gd name="T16" fmla="*/ 677 w 1355"/>
              <a:gd name="T17" fmla="*/ 1354 h 1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55" h="1355">
                <a:moveTo>
                  <a:pt x="677" y="1354"/>
                </a:moveTo>
                <a:lnTo>
                  <a:pt x="677" y="1354"/>
                </a:lnTo>
                <a:cubicBezTo>
                  <a:pt x="304" y="1354"/>
                  <a:pt x="0" y="1050"/>
                  <a:pt x="0" y="676"/>
                </a:cubicBezTo>
                <a:lnTo>
                  <a:pt x="0" y="676"/>
                </a:lnTo>
                <a:cubicBezTo>
                  <a:pt x="0" y="304"/>
                  <a:pt x="304" y="0"/>
                  <a:pt x="677" y="0"/>
                </a:cubicBezTo>
                <a:lnTo>
                  <a:pt x="677" y="0"/>
                </a:lnTo>
                <a:cubicBezTo>
                  <a:pt x="1050" y="0"/>
                  <a:pt x="1354" y="304"/>
                  <a:pt x="1354" y="676"/>
                </a:cubicBezTo>
                <a:lnTo>
                  <a:pt x="1354" y="676"/>
                </a:lnTo>
                <a:cubicBezTo>
                  <a:pt x="1354" y="1050"/>
                  <a:pt x="1050" y="1354"/>
                  <a:pt x="677" y="135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400">
              <a:solidFill>
                <a:schemeClr val="tx2">
                  <a:lumMod val="50000"/>
                </a:schemeClr>
              </a:solidFill>
              <a:latin typeface="Montserrat Bold"/>
            </a:endParaRPr>
          </a:p>
        </p:txBody>
      </p:sp>
      <p:sp>
        <p:nvSpPr>
          <p:cNvPr id="305" name="Freeform 274"/>
          <p:cNvSpPr>
            <a:spLocks noChangeArrowheads="1"/>
          </p:cNvSpPr>
          <p:nvPr/>
        </p:nvSpPr>
        <p:spPr bwMode="auto">
          <a:xfrm>
            <a:off x="2531927" y="5219652"/>
            <a:ext cx="763907" cy="763907"/>
          </a:xfrm>
          <a:custGeom>
            <a:avLst/>
            <a:gdLst>
              <a:gd name="T0" fmla="*/ 678 w 1356"/>
              <a:gd name="T1" fmla="*/ 1355 h 1356"/>
              <a:gd name="T2" fmla="*/ 678 w 1356"/>
              <a:gd name="T3" fmla="*/ 1355 h 1356"/>
              <a:gd name="T4" fmla="*/ 0 w 1356"/>
              <a:gd name="T5" fmla="*/ 678 h 1356"/>
              <a:gd name="T6" fmla="*/ 0 w 1356"/>
              <a:gd name="T7" fmla="*/ 678 h 1356"/>
              <a:gd name="T8" fmla="*/ 678 w 1356"/>
              <a:gd name="T9" fmla="*/ 0 h 1356"/>
              <a:gd name="T10" fmla="*/ 678 w 1356"/>
              <a:gd name="T11" fmla="*/ 0 h 1356"/>
              <a:gd name="T12" fmla="*/ 1355 w 1356"/>
              <a:gd name="T13" fmla="*/ 678 h 1356"/>
              <a:gd name="T14" fmla="*/ 1355 w 1356"/>
              <a:gd name="T15" fmla="*/ 678 h 1356"/>
              <a:gd name="T16" fmla="*/ 678 w 1356"/>
              <a:gd name="T17" fmla="*/ 1355 h 1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56" h="1356">
                <a:moveTo>
                  <a:pt x="678" y="1355"/>
                </a:moveTo>
                <a:lnTo>
                  <a:pt x="678" y="1355"/>
                </a:lnTo>
                <a:cubicBezTo>
                  <a:pt x="304" y="1355"/>
                  <a:pt x="0" y="1051"/>
                  <a:pt x="0" y="678"/>
                </a:cubicBezTo>
                <a:lnTo>
                  <a:pt x="0" y="678"/>
                </a:lnTo>
                <a:cubicBezTo>
                  <a:pt x="0" y="304"/>
                  <a:pt x="304" y="0"/>
                  <a:pt x="678" y="0"/>
                </a:cubicBezTo>
                <a:lnTo>
                  <a:pt x="678" y="0"/>
                </a:lnTo>
                <a:cubicBezTo>
                  <a:pt x="1051" y="0"/>
                  <a:pt x="1355" y="304"/>
                  <a:pt x="1355" y="678"/>
                </a:cubicBezTo>
                <a:lnTo>
                  <a:pt x="1355" y="678"/>
                </a:lnTo>
                <a:cubicBezTo>
                  <a:pt x="1355" y="1051"/>
                  <a:pt x="1051" y="1355"/>
                  <a:pt x="678" y="1355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400">
              <a:solidFill>
                <a:schemeClr val="tx2">
                  <a:lumMod val="50000"/>
                </a:schemeClr>
              </a:solidFill>
              <a:latin typeface="Montserrat Bold"/>
            </a:endParaRPr>
          </a:p>
        </p:txBody>
      </p:sp>
      <p:sp>
        <p:nvSpPr>
          <p:cNvPr id="307" name="Freeform 276"/>
          <p:cNvSpPr>
            <a:spLocks noChangeArrowheads="1"/>
          </p:cNvSpPr>
          <p:nvPr/>
        </p:nvSpPr>
        <p:spPr bwMode="auto">
          <a:xfrm>
            <a:off x="5828136" y="1936820"/>
            <a:ext cx="429079" cy="772851"/>
          </a:xfrm>
          <a:custGeom>
            <a:avLst/>
            <a:gdLst>
              <a:gd name="T0" fmla="*/ 404 w 763"/>
              <a:gd name="T1" fmla="*/ 9 h 876"/>
              <a:gd name="T2" fmla="*/ 402 w 763"/>
              <a:gd name="T3" fmla="*/ 8 h 876"/>
              <a:gd name="T4" fmla="*/ 401 w 763"/>
              <a:gd name="T5" fmla="*/ 6 h 876"/>
              <a:gd name="T6" fmla="*/ 399 w 763"/>
              <a:gd name="T7" fmla="*/ 6 h 876"/>
              <a:gd name="T8" fmla="*/ 398 w 763"/>
              <a:gd name="T9" fmla="*/ 4 h 876"/>
              <a:gd name="T10" fmla="*/ 397 w 763"/>
              <a:gd name="T11" fmla="*/ 4 h 876"/>
              <a:gd name="T12" fmla="*/ 395 w 763"/>
              <a:gd name="T13" fmla="*/ 3 h 876"/>
              <a:gd name="T14" fmla="*/ 394 w 763"/>
              <a:gd name="T15" fmla="*/ 3 h 876"/>
              <a:gd name="T16" fmla="*/ 393 w 763"/>
              <a:gd name="T17" fmla="*/ 2 h 876"/>
              <a:gd name="T18" fmla="*/ 391 w 763"/>
              <a:gd name="T19" fmla="*/ 2 h 876"/>
              <a:gd name="T20" fmla="*/ 390 w 763"/>
              <a:gd name="T21" fmla="*/ 2 h 876"/>
              <a:gd name="T22" fmla="*/ 388 w 763"/>
              <a:gd name="T23" fmla="*/ 1 h 876"/>
              <a:gd name="T24" fmla="*/ 386 w 763"/>
              <a:gd name="T25" fmla="*/ 0 h 876"/>
              <a:gd name="T26" fmla="*/ 385 w 763"/>
              <a:gd name="T27" fmla="*/ 0 h 876"/>
              <a:gd name="T28" fmla="*/ 379 w 763"/>
              <a:gd name="T29" fmla="*/ 0 h 876"/>
              <a:gd name="T30" fmla="*/ 377 w 763"/>
              <a:gd name="T31" fmla="*/ 0 h 876"/>
              <a:gd name="T32" fmla="*/ 375 w 763"/>
              <a:gd name="T33" fmla="*/ 1 h 876"/>
              <a:gd name="T34" fmla="*/ 374 w 763"/>
              <a:gd name="T35" fmla="*/ 2 h 876"/>
              <a:gd name="T36" fmla="*/ 373 w 763"/>
              <a:gd name="T37" fmla="*/ 2 h 876"/>
              <a:gd name="T38" fmla="*/ 371 w 763"/>
              <a:gd name="T39" fmla="*/ 2 h 876"/>
              <a:gd name="T40" fmla="*/ 369 w 763"/>
              <a:gd name="T41" fmla="*/ 3 h 876"/>
              <a:gd name="T42" fmla="*/ 368 w 763"/>
              <a:gd name="T43" fmla="*/ 3 h 876"/>
              <a:gd name="T44" fmla="*/ 366 w 763"/>
              <a:gd name="T45" fmla="*/ 4 h 876"/>
              <a:gd name="T46" fmla="*/ 365 w 763"/>
              <a:gd name="T47" fmla="*/ 4 h 876"/>
              <a:gd name="T48" fmla="*/ 364 w 763"/>
              <a:gd name="T49" fmla="*/ 6 h 876"/>
              <a:gd name="T50" fmla="*/ 362 w 763"/>
              <a:gd name="T51" fmla="*/ 6 h 876"/>
              <a:gd name="T52" fmla="*/ 361 w 763"/>
              <a:gd name="T53" fmla="*/ 8 h 876"/>
              <a:gd name="T54" fmla="*/ 359 w 763"/>
              <a:gd name="T55" fmla="*/ 9 h 876"/>
              <a:gd name="T56" fmla="*/ 12 w 763"/>
              <a:gd name="T57" fmla="*/ 356 h 876"/>
              <a:gd name="T58" fmla="*/ 12 w 763"/>
              <a:gd name="T59" fmla="*/ 401 h 876"/>
              <a:gd name="T60" fmla="*/ 35 w 763"/>
              <a:gd name="T61" fmla="*/ 411 h 876"/>
              <a:gd name="T62" fmla="*/ 58 w 763"/>
              <a:gd name="T63" fmla="*/ 401 h 876"/>
              <a:gd name="T64" fmla="*/ 349 w 763"/>
              <a:gd name="T65" fmla="*/ 843 h 876"/>
              <a:gd name="T66" fmla="*/ 382 w 763"/>
              <a:gd name="T67" fmla="*/ 875 h 876"/>
              <a:gd name="T68" fmla="*/ 413 w 763"/>
              <a:gd name="T69" fmla="*/ 843 h 876"/>
              <a:gd name="T70" fmla="*/ 704 w 763"/>
              <a:gd name="T71" fmla="*/ 401 h 876"/>
              <a:gd name="T72" fmla="*/ 728 w 763"/>
              <a:gd name="T73" fmla="*/ 411 h 876"/>
              <a:gd name="T74" fmla="*/ 750 w 763"/>
              <a:gd name="T75" fmla="*/ 401 h 876"/>
              <a:gd name="T76" fmla="*/ 750 w 763"/>
              <a:gd name="T77" fmla="*/ 356 h 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763" h="876">
                <a:moveTo>
                  <a:pt x="750" y="356"/>
                </a:moveTo>
                <a:lnTo>
                  <a:pt x="404" y="9"/>
                </a:lnTo>
                <a:lnTo>
                  <a:pt x="404" y="9"/>
                </a:lnTo>
                <a:cubicBezTo>
                  <a:pt x="404" y="9"/>
                  <a:pt x="403" y="8"/>
                  <a:pt x="402" y="8"/>
                </a:cubicBezTo>
                <a:lnTo>
                  <a:pt x="402" y="8"/>
                </a:lnTo>
                <a:cubicBezTo>
                  <a:pt x="402" y="7"/>
                  <a:pt x="401" y="7"/>
                  <a:pt x="401" y="6"/>
                </a:cubicBezTo>
                <a:lnTo>
                  <a:pt x="401" y="6"/>
                </a:lnTo>
                <a:cubicBezTo>
                  <a:pt x="401" y="6"/>
                  <a:pt x="400" y="6"/>
                  <a:pt x="399" y="6"/>
                </a:cubicBezTo>
                <a:lnTo>
                  <a:pt x="399" y="6"/>
                </a:lnTo>
                <a:cubicBezTo>
                  <a:pt x="399" y="5"/>
                  <a:pt x="398" y="5"/>
                  <a:pt x="398" y="4"/>
                </a:cubicBezTo>
                <a:lnTo>
                  <a:pt x="398" y="4"/>
                </a:lnTo>
                <a:lnTo>
                  <a:pt x="397" y="4"/>
                </a:lnTo>
                <a:lnTo>
                  <a:pt x="397" y="4"/>
                </a:lnTo>
                <a:cubicBezTo>
                  <a:pt x="396" y="4"/>
                  <a:pt x="396" y="3"/>
                  <a:pt x="395" y="3"/>
                </a:cubicBezTo>
                <a:lnTo>
                  <a:pt x="395" y="3"/>
                </a:lnTo>
                <a:cubicBezTo>
                  <a:pt x="395" y="3"/>
                  <a:pt x="395" y="3"/>
                  <a:pt x="394" y="3"/>
                </a:cubicBezTo>
                <a:lnTo>
                  <a:pt x="394" y="3"/>
                </a:lnTo>
                <a:cubicBezTo>
                  <a:pt x="393" y="3"/>
                  <a:pt x="393" y="2"/>
                  <a:pt x="393" y="2"/>
                </a:cubicBezTo>
                <a:lnTo>
                  <a:pt x="393" y="2"/>
                </a:lnTo>
                <a:cubicBezTo>
                  <a:pt x="392" y="2"/>
                  <a:pt x="392" y="2"/>
                  <a:pt x="391" y="2"/>
                </a:cubicBezTo>
                <a:lnTo>
                  <a:pt x="391" y="2"/>
                </a:lnTo>
                <a:cubicBezTo>
                  <a:pt x="390" y="2"/>
                  <a:pt x="390" y="2"/>
                  <a:pt x="390" y="2"/>
                </a:cubicBezTo>
                <a:lnTo>
                  <a:pt x="390" y="2"/>
                </a:lnTo>
                <a:cubicBezTo>
                  <a:pt x="389" y="1"/>
                  <a:pt x="388" y="1"/>
                  <a:pt x="388" y="1"/>
                </a:cubicBezTo>
                <a:lnTo>
                  <a:pt x="388" y="1"/>
                </a:lnTo>
                <a:cubicBezTo>
                  <a:pt x="387" y="1"/>
                  <a:pt x="387" y="1"/>
                  <a:pt x="386" y="0"/>
                </a:cubicBezTo>
                <a:lnTo>
                  <a:pt x="386" y="0"/>
                </a:lnTo>
                <a:cubicBezTo>
                  <a:pt x="385" y="0"/>
                  <a:pt x="385" y="0"/>
                  <a:pt x="385" y="0"/>
                </a:cubicBezTo>
                <a:lnTo>
                  <a:pt x="385" y="0"/>
                </a:lnTo>
                <a:cubicBezTo>
                  <a:pt x="383" y="0"/>
                  <a:pt x="380" y="0"/>
                  <a:pt x="379" y="0"/>
                </a:cubicBezTo>
                <a:lnTo>
                  <a:pt x="379" y="0"/>
                </a:lnTo>
                <a:cubicBezTo>
                  <a:pt x="378" y="0"/>
                  <a:pt x="377" y="0"/>
                  <a:pt x="377" y="0"/>
                </a:cubicBezTo>
                <a:lnTo>
                  <a:pt x="377" y="0"/>
                </a:lnTo>
                <a:cubicBezTo>
                  <a:pt x="376" y="1"/>
                  <a:pt x="376" y="1"/>
                  <a:pt x="375" y="1"/>
                </a:cubicBezTo>
                <a:lnTo>
                  <a:pt x="375" y="1"/>
                </a:lnTo>
                <a:cubicBezTo>
                  <a:pt x="375" y="1"/>
                  <a:pt x="374" y="1"/>
                  <a:pt x="374" y="2"/>
                </a:cubicBezTo>
                <a:lnTo>
                  <a:pt x="374" y="2"/>
                </a:lnTo>
                <a:cubicBezTo>
                  <a:pt x="373" y="2"/>
                  <a:pt x="373" y="2"/>
                  <a:pt x="373" y="2"/>
                </a:cubicBezTo>
                <a:lnTo>
                  <a:pt x="373" y="2"/>
                </a:lnTo>
                <a:cubicBezTo>
                  <a:pt x="372" y="2"/>
                  <a:pt x="371" y="2"/>
                  <a:pt x="371" y="2"/>
                </a:cubicBezTo>
                <a:lnTo>
                  <a:pt x="371" y="2"/>
                </a:lnTo>
                <a:cubicBezTo>
                  <a:pt x="370" y="2"/>
                  <a:pt x="369" y="3"/>
                  <a:pt x="369" y="3"/>
                </a:cubicBezTo>
                <a:lnTo>
                  <a:pt x="369" y="3"/>
                </a:lnTo>
                <a:lnTo>
                  <a:pt x="368" y="3"/>
                </a:lnTo>
                <a:lnTo>
                  <a:pt x="368" y="3"/>
                </a:lnTo>
                <a:cubicBezTo>
                  <a:pt x="368" y="3"/>
                  <a:pt x="367" y="4"/>
                  <a:pt x="366" y="4"/>
                </a:cubicBezTo>
                <a:lnTo>
                  <a:pt x="366" y="4"/>
                </a:lnTo>
                <a:cubicBezTo>
                  <a:pt x="366" y="4"/>
                  <a:pt x="366" y="4"/>
                  <a:pt x="365" y="4"/>
                </a:cubicBezTo>
                <a:lnTo>
                  <a:pt x="365" y="4"/>
                </a:lnTo>
                <a:cubicBezTo>
                  <a:pt x="364" y="5"/>
                  <a:pt x="364" y="5"/>
                  <a:pt x="364" y="6"/>
                </a:cubicBezTo>
                <a:lnTo>
                  <a:pt x="364" y="6"/>
                </a:lnTo>
                <a:cubicBezTo>
                  <a:pt x="363" y="6"/>
                  <a:pt x="363" y="6"/>
                  <a:pt x="362" y="6"/>
                </a:cubicBezTo>
                <a:lnTo>
                  <a:pt x="362" y="6"/>
                </a:lnTo>
                <a:cubicBezTo>
                  <a:pt x="362" y="7"/>
                  <a:pt x="362" y="7"/>
                  <a:pt x="361" y="8"/>
                </a:cubicBezTo>
                <a:lnTo>
                  <a:pt x="361" y="8"/>
                </a:lnTo>
                <a:cubicBezTo>
                  <a:pt x="360" y="8"/>
                  <a:pt x="360" y="9"/>
                  <a:pt x="359" y="9"/>
                </a:cubicBezTo>
                <a:lnTo>
                  <a:pt x="359" y="9"/>
                </a:lnTo>
                <a:lnTo>
                  <a:pt x="12" y="356"/>
                </a:lnTo>
                <a:lnTo>
                  <a:pt x="12" y="356"/>
                </a:lnTo>
                <a:cubicBezTo>
                  <a:pt x="0" y="369"/>
                  <a:pt x="0" y="389"/>
                  <a:pt x="12" y="401"/>
                </a:cubicBezTo>
                <a:lnTo>
                  <a:pt x="12" y="401"/>
                </a:lnTo>
                <a:cubicBezTo>
                  <a:pt x="18" y="408"/>
                  <a:pt x="27" y="411"/>
                  <a:pt x="35" y="411"/>
                </a:cubicBezTo>
                <a:lnTo>
                  <a:pt x="35" y="411"/>
                </a:lnTo>
                <a:cubicBezTo>
                  <a:pt x="43" y="411"/>
                  <a:pt x="52" y="408"/>
                  <a:pt x="58" y="401"/>
                </a:cubicBezTo>
                <a:lnTo>
                  <a:pt x="349" y="110"/>
                </a:lnTo>
                <a:lnTo>
                  <a:pt x="349" y="843"/>
                </a:lnTo>
                <a:lnTo>
                  <a:pt x="349" y="843"/>
                </a:lnTo>
                <a:cubicBezTo>
                  <a:pt x="349" y="861"/>
                  <a:pt x="364" y="875"/>
                  <a:pt x="382" y="875"/>
                </a:cubicBezTo>
                <a:lnTo>
                  <a:pt x="382" y="875"/>
                </a:lnTo>
                <a:cubicBezTo>
                  <a:pt x="399" y="875"/>
                  <a:pt x="413" y="861"/>
                  <a:pt x="413" y="843"/>
                </a:cubicBezTo>
                <a:lnTo>
                  <a:pt x="413" y="110"/>
                </a:lnTo>
                <a:lnTo>
                  <a:pt x="704" y="401"/>
                </a:lnTo>
                <a:lnTo>
                  <a:pt x="704" y="401"/>
                </a:lnTo>
                <a:cubicBezTo>
                  <a:pt x="711" y="408"/>
                  <a:pt x="719" y="411"/>
                  <a:pt x="728" y="411"/>
                </a:cubicBezTo>
                <a:lnTo>
                  <a:pt x="728" y="411"/>
                </a:lnTo>
                <a:cubicBezTo>
                  <a:pt x="735" y="411"/>
                  <a:pt x="743" y="408"/>
                  <a:pt x="750" y="401"/>
                </a:cubicBezTo>
                <a:lnTo>
                  <a:pt x="750" y="401"/>
                </a:lnTo>
                <a:cubicBezTo>
                  <a:pt x="762" y="389"/>
                  <a:pt x="762" y="369"/>
                  <a:pt x="750" y="356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400" b="1" dirty="0">
              <a:latin typeface="Montserrat Bold"/>
            </a:endParaRPr>
          </a:p>
        </p:txBody>
      </p:sp>
      <p:sp>
        <p:nvSpPr>
          <p:cNvPr id="308" name="Freeform 277"/>
          <p:cNvSpPr>
            <a:spLocks noChangeArrowheads="1"/>
          </p:cNvSpPr>
          <p:nvPr/>
        </p:nvSpPr>
        <p:spPr bwMode="auto">
          <a:xfrm>
            <a:off x="3424805" y="3518222"/>
            <a:ext cx="329869" cy="372033"/>
          </a:xfrm>
          <a:custGeom>
            <a:avLst/>
            <a:gdLst>
              <a:gd name="T0" fmla="*/ 484 w 588"/>
              <a:gd name="T1" fmla="*/ 616 h 660"/>
              <a:gd name="T2" fmla="*/ 484 w 588"/>
              <a:gd name="T3" fmla="*/ 383 h 660"/>
              <a:gd name="T4" fmla="*/ 125 w 588"/>
              <a:gd name="T5" fmla="*/ 357 h 660"/>
              <a:gd name="T6" fmla="*/ 94 w 588"/>
              <a:gd name="T7" fmla="*/ 383 h 660"/>
              <a:gd name="T8" fmla="*/ 42 w 588"/>
              <a:gd name="T9" fmla="*/ 616 h 660"/>
              <a:gd name="T10" fmla="*/ 154 w 588"/>
              <a:gd name="T11" fmla="*/ 43 h 660"/>
              <a:gd name="T12" fmla="*/ 154 w 588"/>
              <a:gd name="T13" fmla="*/ 180 h 660"/>
              <a:gd name="T14" fmla="*/ 376 w 588"/>
              <a:gd name="T15" fmla="*/ 204 h 660"/>
              <a:gd name="T16" fmla="*/ 403 w 588"/>
              <a:gd name="T17" fmla="*/ 180 h 660"/>
              <a:gd name="T18" fmla="*/ 543 w 588"/>
              <a:gd name="T19" fmla="*/ 183 h 660"/>
              <a:gd name="T20" fmla="*/ 543 w 588"/>
              <a:gd name="T21" fmla="*/ 185 h 660"/>
              <a:gd name="T22" fmla="*/ 137 w 588"/>
              <a:gd name="T23" fmla="*/ 399 h 660"/>
              <a:gd name="T24" fmla="*/ 441 w 588"/>
              <a:gd name="T25" fmla="*/ 616 h 660"/>
              <a:gd name="T26" fmla="*/ 137 w 588"/>
              <a:gd name="T27" fmla="*/ 399 h 660"/>
              <a:gd name="T28" fmla="*/ 197 w 588"/>
              <a:gd name="T29" fmla="*/ 161 h 660"/>
              <a:gd name="T30" fmla="*/ 360 w 588"/>
              <a:gd name="T31" fmla="*/ 44 h 660"/>
              <a:gd name="T32" fmla="*/ 586 w 588"/>
              <a:gd name="T33" fmla="*/ 179 h 660"/>
              <a:gd name="T34" fmla="*/ 579 w 588"/>
              <a:gd name="T35" fmla="*/ 158 h 660"/>
              <a:gd name="T36" fmla="*/ 420 w 588"/>
              <a:gd name="T37" fmla="*/ 5 h 660"/>
              <a:gd name="T38" fmla="*/ 420 w 588"/>
              <a:gd name="T39" fmla="*/ 5 h 660"/>
              <a:gd name="T40" fmla="*/ 419 w 588"/>
              <a:gd name="T41" fmla="*/ 4 h 660"/>
              <a:gd name="T42" fmla="*/ 418 w 588"/>
              <a:gd name="T43" fmla="*/ 3 h 660"/>
              <a:gd name="T44" fmla="*/ 417 w 588"/>
              <a:gd name="T45" fmla="*/ 3 h 660"/>
              <a:gd name="T46" fmla="*/ 416 w 588"/>
              <a:gd name="T47" fmla="*/ 2 h 660"/>
              <a:gd name="T48" fmla="*/ 415 w 588"/>
              <a:gd name="T49" fmla="*/ 2 h 660"/>
              <a:gd name="T50" fmla="*/ 414 w 588"/>
              <a:gd name="T51" fmla="*/ 2 h 660"/>
              <a:gd name="T52" fmla="*/ 413 w 588"/>
              <a:gd name="T53" fmla="*/ 1 h 660"/>
              <a:gd name="T54" fmla="*/ 412 w 588"/>
              <a:gd name="T55" fmla="*/ 1 h 660"/>
              <a:gd name="T56" fmla="*/ 411 w 588"/>
              <a:gd name="T57" fmla="*/ 1 h 660"/>
              <a:gd name="T58" fmla="*/ 410 w 588"/>
              <a:gd name="T59" fmla="*/ 1 h 660"/>
              <a:gd name="T60" fmla="*/ 409 w 588"/>
              <a:gd name="T61" fmla="*/ 0 h 660"/>
              <a:gd name="T62" fmla="*/ 408 w 588"/>
              <a:gd name="T63" fmla="*/ 0 h 660"/>
              <a:gd name="T64" fmla="*/ 407 w 588"/>
              <a:gd name="T65" fmla="*/ 0 h 660"/>
              <a:gd name="T66" fmla="*/ 406 w 588"/>
              <a:gd name="T67" fmla="*/ 0 h 660"/>
              <a:gd name="T68" fmla="*/ 36 w 588"/>
              <a:gd name="T69" fmla="*/ 0 h 660"/>
              <a:gd name="T70" fmla="*/ 0 w 588"/>
              <a:gd name="T71" fmla="*/ 40 h 660"/>
              <a:gd name="T72" fmla="*/ 0 w 588"/>
              <a:gd name="T73" fmla="*/ 637 h 660"/>
              <a:gd name="T74" fmla="*/ 125 w 588"/>
              <a:gd name="T75" fmla="*/ 659 h 660"/>
              <a:gd name="T76" fmla="*/ 565 w 588"/>
              <a:gd name="T77" fmla="*/ 659 h 660"/>
              <a:gd name="T78" fmla="*/ 586 w 588"/>
              <a:gd name="T79" fmla="*/ 637 h 660"/>
              <a:gd name="T80" fmla="*/ 586 w 588"/>
              <a:gd name="T81" fmla="*/ 185 h 6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588" h="660">
                <a:moveTo>
                  <a:pt x="543" y="616"/>
                </a:moveTo>
                <a:lnTo>
                  <a:pt x="484" y="616"/>
                </a:lnTo>
                <a:lnTo>
                  <a:pt x="484" y="383"/>
                </a:lnTo>
                <a:lnTo>
                  <a:pt x="484" y="383"/>
                </a:lnTo>
                <a:cubicBezTo>
                  <a:pt x="484" y="368"/>
                  <a:pt x="470" y="357"/>
                  <a:pt x="453" y="357"/>
                </a:cubicBezTo>
                <a:lnTo>
                  <a:pt x="125" y="357"/>
                </a:lnTo>
                <a:lnTo>
                  <a:pt x="125" y="357"/>
                </a:lnTo>
                <a:cubicBezTo>
                  <a:pt x="107" y="357"/>
                  <a:pt x="94" y="368"/>
                  <a:pt x="94" y="383"/>
                </a:cubicBezTo>
                <a:lnTo>
                  <a:pt x="94" y="616"/>
                </a:lnTo>
                <a:lnTo>
                  <a:pt x="42" y="616"/>
                </a:lnTo>
                <a:lnTo>
                  <a:pt x="42" y="43"/>
                </a:lnTo>
                <a:lnTo>
                  <a:pt x="154" y="43"/>
                </a:lnTo>
                <a:lnTo>
                  <a:pt x="154" y="180"/>
                </a:lnTo>
                <a:lnTo>
                  <a:pt x="154" y="180"/>
                </a:lnTo>
                <a:cubicBezTo>
                  <a:pt x="154" y="193"/>
                  <a:pt x="167" y="204"/>
                  <a:pt x="181" y="204"/>
                </a:cubicBezTo>
                <a:lnTo>
                  <a:pt x="376" y="204"/>
                </a:lnTo>
                <a:lnTo>
                  <a:pt x="376" y="204"/>
                </a:lnTo>
                <a:cubicBezTo>
                  <a:pt x="391" y="204"/>
                  <a:pt x="403" y="193"/>
                  <a:pt x="403" y="180"/>
                </a:cubicBezTo>
                <a:lnTo>
                  <a:pt x="403" y="49"/>
                </a:lnTo>
                <a:lnTo>
                  <a:pt x="543" y="183"/>
                </a:lnTo>
                <a:lnTo>
                  <a:pt x="543" y="183"/>
                </a:lnTo>
                <a:cubicBezTo>
                  <a:pt x="543" y="184"/>
                  <a:pt x="543" y="184"/>
                  <a:pt x="543" y="185"/>
                </a:cubicBezTo>
                <a:lnTo>
                  <a:pt x="543" y="616"/>
                </a:lnTo>
                <a:close/>
                <a:moveTo>
                  <a:pt x="137" y="399"/>
                </a:moveTo>
                <a:lnTo>
                  <a:pt x="441" y="399"/>
                </a:lnTo>
                <a:lnTo>
                  <a:pt x="441" y="616"/>
                </a:lnTo>
                <a:lnTo>
                  <a:pt x="137" y="616"/>
                </a:lnTo>
                <a:lnTo>
                  <a:pt x="137" y="399"/>
                </a:lnTo>
                <a:close/>
                <a:moveTo>
                  <a:pt x="360" y="161"/>
                </a:moveTo>
                <a:lnTo>
                  <a:pt x="197" y="161"/>
                </a:lnTo>
                <a:lnTo>
                  <a:pt x="197" y="44"/>
                </a:lnTo>
                <a:lnTo>
                  <a:pt x="360" y="44"/>
                </a:lnTo>
                <a:lnTo>
                  <a:pt x="360" y="161"/>
                </a:lnTo>
                <a:close/>
                <a:moveTo>
                  <a:pt x="586" y="179"/>
                </a:moveTo>
                <a:lnTo>
                  <a:pt x="586" y="179"/>
                </a:lnTo>
                <a:cubicBezTo>
                  <a:pt x="587" y="172"/>
                  <a:pt x="586" y="164"/>
                  <a:pt x="579" y="158"/>
                </a:cubicBezTo>
                <a:lnTo>
                  <a:pt x="420" y="5"/>
                </a:lnTo>
                <a:lnTo>
                  <a:pt x="420" y="5"/>
                </a:lnTo>
                <a:lnTo>
                  <a:pt x="420" y="5"/>
                </a:lnTo>
                <a:lnTo>
                  <a:pt x="420" y="5"/>
                </a:lnTo>
                <a:cubicBezTo>
                  <a:pt x="419" y="5"/>
                  <a:pt x="419" y="5"/>
                  <a:pt x="419" y="4"/>
                </a:cubicBezTo>
                <a:lnTo>
                  <a:pt x="419" y="4"/>
                </a:lnTo>
                <a:cubicBezTo>
                  <a:pt x="419" y="4"/>
                  <a:pt x="418" y="4"/>
                  <a:pt x="418" y="3"/>
                </a:cubicBezTo>
                <a:lnTo>
                  <a:pt x="418" y="3"/>
                </a:lnTo>
                <a:cubicBezTo>
                  <a:pt x="417" y="3"/>
                  <a:pt x="417" y="3"/>
                  <a:pt x="417" y="3"/>
                </a:cubicBezTo>
                <a:lnTo>
                  <a:pt x="417" y="3"/>
                </a:lnTo>
                <a:cubicBezTo>
                  <a:pt x="417" y="3"/>
                  <a:pt x="416" y="3"/>
                  <a:pt x="416" y="2"/>
                </a:cubicBezTo>
                <a:lnTo>
                  <a:pt x="416" y="2"/>
                </a:lnTo>
                <a:cubicBezTo>
                  <a:pt x="416" y="2"/>
                  <a:pt x="416" y="2"/>
                  <a:pt x="415" y="2"/>
                </a:cubicBezTo>
                <a:lnTo>
                  <a:pt x="415" y="2"/>
                </a:lnTo>
                <a:lnTo>
                  <a:pt x="414" y="2"/>
                </a:lnTo>
                <a:lnTo>
                  <a:pt x="414" y="2"/>
                </a:lnTo>
                <a:cubicBezTo>
                  <a:pt x="414" y="2"/>
                  <a:pt x="414" y="1"/>
                  <a:pt x="413" y="1"/>
                </a:cubicBezTo>
                <a:lnTo>
                  <a:pt x="413" y="1"/>
                </a:lnTo>
                <a:lnTo>
                  <a:pt x="412" y="1"/>
                </a:lnTo>
                <a:lnTo>
                  <a:pt x="412" y="1"/>
                </a:lnTo>
                <a:cubicBezTo>
                  <a:pt x="412" y="1"/>
                  <a:pt x="412" y="1"/>
                  <a:pt x="411" y="1"/>
                </a:cubicBezTo>
                <a:lnTo>
                  <a:pt x="411" y="1"/>
                </a:lnTo>
                <a:cubicBezTo>
                  <a:pt x="411" y="1"/>
                  <a:pt x="411" y="1"/>
                  <a:pt x="410" y="1"/>
                </a:cubicBezTo>
                <a:lnTo>
                  <a:pt x="410" y="1"/>
                </a:lnTo>
                <a:cubicBezTo>
                  <a:pt x="410" y="0"/>
                  <a:pt x="409" y="0"/>
                  <a:pt x="409" y="0"/>
                </a:cubicBezTo>
                <a:lnTo>
                  <a:pt x="409" y="0"/>
                </a:lnTo>
                <a:lnTo>
                  <a:pt x="408" y="0"/>
                </a:lnTo>
                <a:lnTo>
                  <a:pt x="408" y="0"/>
                </a:lnTo>
                <a:cubicBezTo>
                  <a:pt x="408" y="0"/>
                  <a:pt x="408" y="0"/>
                  <a:pt x="407" y="0"/>
                </a:cubicBezTo>
                <a:lnTo>
                  <a:pt x="407" y="0"/>
                </a:lnTo>
                <a:lnTo>
                  <a:pt x="406" y="0"/>
                </a:lnTo>
                <a:lnTo>
                  <a:pt x="406" y="0"/>
                </a:lnTo>
                <a:cubicBezTo>
                  <a:pt x="406" y="0"/>
                  <a:pt x="406" y="0"/>
                  <a:pt x="405" y="0"/>
                </a:cubicBezTo>
                <a:lnTo>
                  <a:pt x="36" y="0"/>
                </a:lnTo>
                <a:lnTo>
                  <a:pt x="36" y="0"/>
                </a:lnTo>
                <a:cubicBezTo>
                  <a:pt x="19" y="0"/>
                  <a:pt x="0" y="18"/>
                  <a:pt x="0" y="40"/>
                </a:cubicBezTo>
                <a:lnTo>
                  <a:pt x="0" y="637"/>
                </a:lnTo>
                <a:lnTo>
                  <a:pt x="0" y="637"/>
                </a:lnTo>
                <a:cubicBezTo>
                  <a:pt x="0" y="649"/>
                  <a:pt x="9" y="659"/>
                  <a:pt x="21" y="659"/>
                </a:cubicBezTo>
                <a:lnTo>
                  <a:pt x="125" y="659"/>
                </a:lnTo>
                <a:lnTo>
                  <a:pt x="453" y="659"/>
                </a:lnTo>
                <a:lnTo>
                  <a:pt x="565" y="659"/>
                </a:lnTo>
                <a:lnTo>
                  <a:pt x="565" y="659"/>
                </a:lnTo>
                <a:cubicBezTo>
                  <a:pt x="576" y="659"/>
                  <a:pt x="586" y="649"/>
                  <a:pt x="586" y="637"/>
                </a:cubicBezTo>
                <a:lnTo>
                  <a:pt x="586" y="185"/>
                </a:lnTo>
                <a:lnTo>
                  <a:pt x="586" y="185"/>
                </a:lnTo>
                <a:cubicBezTo>
                  <a:pt x="586" y="183"/>
                  <a:pt x="586" y="181"/>
                  <a:pt x="586" y="1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400">
              <a:solidFill>
                <a:schemeClr val="tx2">
                  <a:lumMod val="50000"/>
                </a:schemeClr>
              </a:solidFill>
              <a:latin typeface="Montserrat Bold"/>
            </a:endParaRPr>
          </a:p>
        </p:txBody>
      </p:sp>
      <p:sp>
        <p:nvSpPr>
          <p:cNvPr id="309" name="Freeform 278"/>
          <p:cNvSpPr>
            <a:spLocks noChangeArrowheads="1"/>
          </p:cNvSpPr>
          <p:nvPr/>
        </p:nvSpPr>
        <p:spPr bwMode="auto">
          <a:xfrm>
            <a:off x="2760107" y="5437911"/>
            <a:ext cx="312508" cy="344751"/>
          </a:xfrm>
          <a:custGeom>
            <a:avLst/>
            <a:gdLst>
              <a:gd name="T0" fmla="*/ 112 w 555"/>
              <a:gd name="T1" fmla="*/ 442 h 612"/>
              <a:gd name="T2" fmla="*/ 112 w 555"/>
              <a:gd name="T3" fmla="*/ 442 h 612"/>
              <a:gd name="T4" fmla="*/ 43 w 555"/>
              <a:gd name="T5" fmla="*/ 277 h 612"/>
              <a:gd name="T6" fmla="*/ 43 w 555"/>
              <a:gd name="T7" fmla="*/ 277 h 612"/>
              <a:gd name="T8" fmla="*/ 112 w 555"/>
              <a:gd name="T9" fmla="*/ 111 h 612"/>
              <a:gd name="T10" fmla="*/ 112 w 555"/>
              <a:gd name="T11" fmla="*/ 111 h 612"/>
              <a:gd name="T12" fmla="*/ 277 w 555"/>
              <a:gd name="T13" fmla="*/ 43 h 612"/>
              <a:gd name="T14" fmla="*/ 277 w 555"/>
              <a:gd name="T15" fmla="*/ 43 h 612"/>
              <a:gd name="T16" fmla="*/ 443 w 555"/>
              <a:gd name="T17" fmla="*/ 111 h 612"/>
              <a:gd name="T18" fmla="*/ 443 w 555"/>
              <a:gd name="T19" fmla="*/ 111 h 612"/>
              <a:gd name="T20" fmla="*/ 512 w 555"/>
              <a:gd name="T21" fmla="*/ 277 h 612"/>
              <a:gd name="T22" fmla="*/ 512 w 555"/>
              <a:gd name="T23" fmla="*/ 277 h 612"/>
              <a:gd name="T24" fmla="*/ 443 w 555"/>
              <a:gd name="T25" fmla="*/ 442 h 612"/>
              <a:gd name="T26" fmla="*/ 443 w 555"/>
              <a:gd name="T27" fmla="*/ 442 h 612"/>
              <a:gd name="T28" fmla="*/ 277 w 555"/>
              <a:gd name="T29" fmla="*/ 511 h 612"/>
              <a:gd name="T30" fmla="*/ 277 w 555"/>
              <a:gd name="T31" fmla="*/ 511 h 612"/>
              <a:gd name="T32" fmla="*/ 112 w 555"/>
              <a:gd name="T33" fmla="*/ 442 h 612"/>
              <a:gd name="T34" fmla="*/ 554 w 555"/>
              <a:gd name="T35" fmla="*/ 277 h 612"/>
              <a:gd name="T36" fmla="*/ 554 w 555"/>
              <a:gd name="T37" fmla="*/ 277 h 612"/>
              <a:gd name="T38" fmla="*/ 473 w 555"/>
              <a:gd name="T39" fmla="*/ 81 h 612"/>
              <a:gd name="T40" fmla="*/ 473 w 555"/>
              <a:gd name="T41" fmla="*/ 81 h 612"/>
              <a:gd name="T42" fmla="*/ 277 w 555"/>
              <a:gd name="T43" fmla="*/ 0 h 612"/>
              <a:gd name="T44" fmla="*/ 277 w 555"/>
              <a:gd name="T45" fmla="*/ 0 h 612"/>
              <a:gd name="T46" fmla="*/ 82 w 555"/>
              <a:gd name="T47" fmla="*/ 81 h 612"/>
              <a:gd name="T48" fmla="*/ 82 w 555"/>
              <a:gd name="T49" fmla="*/ 81 h 612"/>
              <a:gd name="T50" fmla="*/ 0 w 555"/>
              <a:gd name="T51" fmla="*/ 277 h 612"/>
              <a:gd name="T52" fmla="*/ 0 w 555"/>
              <a:gd name="T53" fmla="*/ 277 h 612"/>
              <a:gd name="T54" fmla="*/ 82 w 555"/>
              <a:gd name="T55" fmla="*/ 473 h 612"/>
              <a:gd name="T56" fmla="*/ 82 w 555"/>
              <a:gd name="T57" fmla="*/ 473 h 612"/>
              <a:gd name="T58" fmla="*/ 97 w 555"/>
              <a:gd name="T59" fmla="*/ 487 h 612"/>
              <a:gd name="T60" fmla="*/ 61 w 555"/>
              <a:gd name="T61" fmla="*/ 581 h 612"/>
              <a:gd name="T62" fmla="*/ 61 w 555"/>
              <a:gd name="T63" fmla="*/ 581 h 612"/>
              <a:gd name="T64" fmla="*/ 73 w 555"/>
              <a:gd name="T65" fmla="*/ 609 h 612"/>
              <a:gd name="T66" fmla="*/ 73 w 555"/>
              <a:gd name="T67" fmla="*/ 609 h 612"/>
              <a:gd name="T68" fmla="*/ 81 w 555"/>
              <a:gd name="T69" fmla="*/ 611 h 612"/>
              <a:gd name="T70" fmla="*/ 81 w 555"/>
              <a:gd name="T71" fmla="*/ 611 h 612"/>
              <a:gd name="T72" fmla="*/ 101 w 555"/>
              <a:gd name="T73" fmla="*/ 596 h 612"/>
              <a:gd name="T74" fmla="*/ 133 w 555"/>
              <a:gd name="T75" fmla="*/ 513 h 612"/>
              <a:gd name="T76" fmla="*/ 133 w 555"/>
              <a:gd name="T77" fmla="*/ 513 h 612"/>
              <a:gd name="T78" fmla="*/ 277 w 555"/>
              <a:gd name="T79" fmla="*/ 554 h 612"/>
              <a:gd name="T80" fmla="*/ 277 w 555"/>
              <a:gd name="T81" fmla="*/ 554 h 612"/>
              <a:gd name="T82" fmla="*/ 420 w 555"/>
              <a:gd name="T83" fmla="*/ 514 h 612"/>
              <a:gd name="T84" fmla="*/ 452 w 555"/>
              <a:gd name="T85" fmla="*/ 596 h 612"/>
              <a:gd name="T86" fmla="*/ 452 w 555"/>
              <a:gd name="T87" fmla="*/ 596 h 612"/>
              <a:gd name="T88" fmla="*/ 472 w 555"/>
              <a:gd name="T89" fmla="*/ 611 h 612"/>
              <a:gd name="T90" fmla="*/ 472 w 555"/>
              <a:gd name="T91" fmla="*/ 611 h 612"/>
              <a:gd name="T92" fmla="*/ 480 w 555"/>
              <a:gd name="T93" fmla="*/ 609 h 612"/>
              <a:gd name="T94" fmla="*/ 480 w 555"/>
              <a:gd name="T95" fmla="*/ 609 h 612"/>
              <a:gd name="T96" fmla="*/ 492 w 555"/>
              <a:gd name="T97" fmla="*/ 581 h 612"/>
              <a:gd name="T98" fmla="*/ 456 w 555"/>
              <a:gd name="T99" fmla="*/ 488 h 612"/>
              <a:gd name="T100" fmla="*/ 456 w 555"/>
              <a:gd name="T101" fmla="*/ 488 h 612"/>
              <a:gd name="T102" fmla="*/ 473 w 555"/>
              <a:gd name="T103" fmla="*/ 473 h 612"/>
              <a:gd name="T104" fmla="*/ 473 w 555"/>
              <a:gd name="T105" fmla="*/ 473 h 612"/>
              <a:gd name="T106" fmla="*/ 554 w 555"/>
              <a:gd name="T107" fmla="*/ 277 h 6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555" h="612">
                <a:moveTo>
                  <a:pt x="112" y="442"/>
                </a:moveTo>
                <a:lnTo>
                  <a:pt x="112" y="442"/>
                </a:lnTo>
                <a:cubicBezTo>
                  <a:pt x="67" y="398"/>
                  <a:pt x="43" y="339"/>
                  <a:pt x="43" y="277"/>
                </a:cubicBezTo>
                <a:lnTo>
                  <a:pt x="43" y="277"/>
                </a:lnTo>
                <a:cubicBezTo>
                  <a:pt x="43" y="214"/>
                  <a:pt x="67" y="155"/>
                  <a:pt x="112" y="111"/>
                </a:cubicBezTo>
                <a:lnTo>
                  <a:pt x="112" y="111"/>
                </a:lnTo>
                <a:cubicBezTo>
                  <a:pt x="156" y="67"/>
                  <a:pt x="215" y="43"/>
                  <a:pt x="277" y="43"/>
                </a:cubicBezTo>
                <a:lnTo>
                  <a:pt x="277" y="43"/>
                </a:lnTo>
                <a:cubicBezTo>
                  <a:pt x="340" y="43"/>
                  <a:pt x="399" y="67"/>
                  <a:pt x="443" y="111"/>
                </a:cubicBezTo>
                <a:lnTo>
                  <a:pt x="443" y="111"/>
                </a:lnTo>
                <a:cubicBezTo>
                  <a:pt x="487" y="155"/>
                  <a:pt x="512" y="214"/>
                  <a:pt x="512" y="277"/>
                </a:cubicBezTo>
                <a:lnTo>
                  <a:pt x="512" y="277"/>
                </a:lnTo>
                <a:cubicBezTo>
                  <a:pt x="512" y="339"/>
                  <a:pt x="487" y="398"/>
                  <a:pt x="443" y="442"/>
                </a:cubicBezTo>
                <a:lnTo>
                  <a:pt x="443" y="442"/>
                </a:lnTo>
                <a:cubicBezTo>
                  <a:pt x="399" y="486"/>
                  <a:pt x="340" y="511"/>
                  <a:pt x="277" y="511"/>
                </a:cubicBezTo>
                <a:lnTo>
                  <a:pt x="277" y="511"/>
                </a:lnTo>
                <a:cubicBezTo>
                  <a:pt x="215" y="511"/>
                  <a:pt x="156" y="486"/>
                  <a:pt x="112" y="442"/>
                </a:cubicBezTo>
                <a:close/>
                <a:moveTo>
                  <a:pt x="554" y="277"/>
                </a:moveTo>
                <a:lnTo>
                  <a:pt x="554" y="277"/>
                </a:lnTo>
                <a:cubicBezTo>
                  <a:pt x="554" y="203"/>
                  <a:pt x="526" y="133"/>
                  <a:pt x="473" y="81"/>
                </a:cubicBezTo>
                <a:lnTo>
                  <a:pt x="473" y="81"/>
                </a:lnTo>
                <a:cubicBezTo>
                  <a:pt x="421" y="28"/>
                  <a:pt x="351" y="0"/>
                  <a:pt x="277" y="0"/>
                </a:cubicBezTo>
                <a:lnTo>
                  <a:pt x="277" y="0"/>
                </a:lnTo>
                <a:cubicBezTo>
                  <a:pt x="203" y="0"/>
                  <a:pt x="134" y="28"/>
                  <a:pt x="82" y="81"/>
                </a:cubicBezTo>
                <a:lnTo>
                  <a:pt x="82" y="81"/>
                </a:lnTo>
                <a:cubicBezTo>
                  <a:pt x="29" y="133"/>
                  <a:pt x="0" y="203"/>
                  <a:pt x="0" y="277"/>
                </a:cubicBezTo>
                <a:lnTo>
                  <a:pt x="0" y="277"/>
                </a:lnTo>
                <a:cubicBezTo>
                  <a:pt x="0" y="351"/>
                  <a:pt x="29" y="421"/>
                  <a:pt x="82" y="473"/>
                </a:cubicBezTo>
                <a:lnTo>
                  <a:pt x="82" y="473"/>
                </a:lnTo>
                <a:cubicBezTo>
                  <a:pt x="86" y="477"/>
                  <a:pt x="92" y="482"/>
                  <a:pt x="97" y="487"/>
                </a:cubicBezTo>
                <a:lnTo>
                  <a:pt x="61" y="581"/>
                </a:lnTo>
                <a:lnTo>
                  <a:pt x="61" y="581"/>
                </a:lnTo>
                <a:cubicBezTo>
                  <a:pt x="56" y="592"/>
                  <a:pt x="62" y="605"/>
                  <a:pt x="73" y="609"/>
                </a:cubicBezTo>
                <a:lnTo>
                  <a:pt x="73" y="609"/>
                </a:lnTo>
                <a:cubicBezTo>
                  <a:pt x="76" y="610"/>
                  <a:pt x="79" y="611"/>
                  <a:pt x="81" y="611"/>
                </a:cubicBezTo>
                <a:lnTo>
                  <a:pt x="81" y="611"/>
                </a:lnTo>
                <a:cubicBezTo>
                  <a:pt x="90" y="611"/>
                  <a:pt x="97" y="605"/>
                  <a:pt x="101" y="596"/>
                </a:cubicBezTo>
                <a:lnTo>
                  <a:pt x="133" y="513"/>
                </a:lnTo>
                <a:lnTo>
                  <a:pt x="133" y="513"/>
                </a:lnTo>
                <a:cubicBezTo>
                  <a:pt x="176" y="540"/>
                  <a:pt x="225" y="554"/>
                  <a:pt x="277" y="554"/>
                </a:cubicBezTo>
                <a:lnTo>
                  <a:pt x="277" y="554"/>
                </a:lnTo>
                <a:cubicBezTo>
                  <a:pt x="329" y="554"/>
                  <a:pt x="378" y="540"/>
                  <a:pt x="420" y="514"/>
                </a:cubicBezTo>
                <a:lnTo>
                  <a:pt x="452" y="596"/>
                </a:lnTo>
                <a:lnTo>
                  <a:pt x="452" y="596"/>
                </a:lnTo>
                <a:cubicBezTo>
                  <a:pt x="455" y="605"/>
                  <a:pt x="463" y="611"/>
                  <a:pt x="472" y="611"/>
                </a:cubicBezTo>
                <a:lnTo>
                  <a:pt x="472" y="611"/>
                </a:lnTo>
                <a:cubicBezTo>
                  <a:pt x="474" y="611"/>
                  <a:pt x="477" y="610"/>
                  <a:pt x="480" y="609"/>
                </a:cubicBezTo>
                <a:lnTo>
                  <a:pt x="480" y="609"/>
                </a:lnTo>
                <a:cubicBezTo>
                  <a:pt x="491" y="605"/>
                  <a:pt x="496" y="592"/>
                  <a:pt x="492" y="581"/>
                </a:cubicBezTo>
                <a:lnTo>
                  <a:pt x="456" y="488"/>
                </a:lnTo>
                <a:lnTo>
                  <a:pt x="456" y="488"/>
                </a:lnTo>
                <a:cubicBezTo>
                  <a:pt x="462" y="484"/>
                  <a:pt x="468" y="478"/>
                  <a:pt x="473" y="473"/>
                </a:cubicBezTo>
                <a:lnTo>
                  <a:pt x="473" y="473"/>
                </a:lnTo>
                <a:cubicBezTo>
                  <a:pt x="526" y="421"/>
                  <a:pt x="554" y="351"/>
                  <a:pt x="554" y="2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400">
              <a:solidFill>
                <a:schemeClr val="tx2">
                  <a:lumMod val="50000"/>
                </a:schemeClr>
              </a:solidFill>
              <a:latin typeface="Montserrat Bold"/>
            </a:endParaRPr>
          </a:p>
        </p:txBody>
      </p:sp>
      <p:sp>
        <p:nvSpPr>
          <p:cNvPr id="310" name="Freeform 279"/>
          <p:cNvSpPr>
            <a:spLocks noChangeArrowheads="1"/>
          </p:cNvSpPr>
          <p:nvPr/>
        </p:nvSpPr>
        <p:spPr bwMode="auto">
          <a:xfrm>
            <a:off x="2844434" y="5499917"/>
            <a:ext cx="161214" cy="104169"/>
          </a:xfrm>
          <a:custGeom>
            <a:avLst/>
            <a:gdLst>
              <a:gd name="T0" fmla="*/ 249 w 288"/>
              <a:gd name="T1" fmla="*/ 9 h 185"/>
              <a:gd name="T2" fmla="*/ 115 w 288"/>
              <a:gd name="T3" fmla="*/ 142 h 185"/>
              <a:gd name="T4" fmla="*/ 21 w 288"/>
              <a:gd name="T5" fmla="*/ 142 h 185"/>
              <a:gd name="T6" fmla="*/ 21 w 288"/>
              <a:gd name="T7" fmla="*/ 142 h 185"/>
              <a:gd name="T8" fmla="*/ 0 w 288"/>
              <a:gd name="T9" fmla="*/ 163 h 185"/>
              <a:gd name="T10" fmla="*/ 0 w 288"/>
              <a:gd name="T11" fmla="*/ 163 h 185"/>
              <a:gd name="T12" fmla="*/ 21 w 288"/>
              <a:gd name="T13" fmla="*/ 184 h 185"/>
              <a:gd name="T14" fmla="*/ 124 w 288"/>
              <a:gd name="T15" fmla="*/ 184 h 185"/>
              <a:gd name="T16" fmla="*/ 124 w 288"/>
              <a:gd name="T17" fmla="*/ 184 h 185"/>
              <a:gd name="T18" fmla="*/ 141 w 288"/>
              <a:gd name="T19" fmla="*/ 175 h 185"/>
              <a:gd name="T20" fmla="*/ 278 w 288"/>
              <a:gd name="T21" fmla="*/ 39 h 185"/>
              <a:gd name="T22" fmla="*/ 278 w 288"/>
              <a:gd name="T23" fmla="*/ 39 h 185"/>
              <a:gd name="T24" fmla="*/ 278 w 288"/>
              <a:gd name="T25" fmla="*/ 9 h 185"/>
              <a:gd name="T26" fmla="*/ 278 w 288"/>
              <a:gd name="T27" fmla="*/ 9 h 185"/>
              <a:gd name="T28" fmla="*/ 249 w 288"/>
              <a:gd name="T29" fmla="*/ 9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88" h="185">
                <a:moveTo>
                  <a:pt x="249" y="9"/>
                </a:moveTo>
                <a:lnTo>
                  <a:pt x="115" y="142"/>
                </a:lnTo>
                <a:lnTo>
                  <a:pt x="21" y="142"/>
                </a:lnTo>
                <a:lnTo>
                  <a:pt x="21" y="142"/>
                </a:lnTo>
                <a:cubicBezTo>
                  <a:pt x="9" y="142"/>
                  <a:pt x="0" y="151"/>
                  <a:pt x="0" y="163"/>
                </a:cubicBezTo>
                <a:lnTo>
                  <a:pt x="0" y="163"/>
                </a:lnTo>
                <a:cubicBezTo>
                  <a:pt x="0" y="175"/>
                  <a:pt x="9" y="184"/>
                  <a:pt x="21" y="184"/>
                </a:cubicBezTo>
                <a:lnTo>
                  <a:pt x="124" y="184"/>
                </a:lnTo>
                <a:lnTo>
                  <a:pt x="124" y="184"/>
                </a:lnTo>
                <a:cubicBezTo>
                  <a:pt x="131" y="184"/>
                  <a:pt x="138" y="181"/>
                  <a:pt x="141" y="175"/>
                </a:cubicBezTo>
                <a:lnTo>
                  <a:pt x="278" y="39"/>
                </a:lnTo>
                <a:lnTo>
                  <a:pt x="278" y="39"/>
                </a:lnTo>
                <a:cubicBezTo>
                  <a:pt x="287" y="31"/>
                  <a:pt x="287" y="17"/>
                  <a:pt x="278" y="9"/>
                </a:cubicBezTo>
                <a:lnTo>
                  <a:pt x="278" y="9"/>
                </a:lnTo>
                <a:cubicBezTo>
                  <a:pt x="270" y="1"/>
                  <a:pt x="256" y="0"/>
                  <a:pt x="249" y="9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400">
              <a:solidFill>
                <a:schemeClr val="tx2">
                  <a:lumMod val="50000"/>
                </a:schemeClr>
              </a:solidFill>
              <a:latin typeface="Montserrat Bold"/>
            </a:endParaRPr>
          </a:p>
        </p:txBody>
      </p:sp>
      <p:sp>
        <p:nvSpPr>
          <p:cNvPr id="311" name="Freeform 280"/>
          <p:cNvSpPr>
            <a:spLocks noChangeArrowheads="1"/>
          </p:cNvSpPr>
          <p:nvPr/>
        </p:nvSpPr>
        <p:spPr bwMode="auto">
          <a:xfrm>
            <a:off x="3020529" y="5420550"/>
            <a:ext cx="66967" cy="66965"/>
          </a:xfrm>
          <a:custGeom>
            <a:avLst/>
            <a:gdLst>
              <a:gd name="T0" fmla="*/ 105 w 118"/>
              <a:gd name="T1" fmla="*/ 96 h 118"/>
              <a:gd name="T2" fmla="*/ 105 w 118"/>
              <a:gd name="T3" fmla="*/ 96 h 118"/>
              <a:gd name="T4" fmla="*/ 105 w 118"/>
              <a:gd name="T5" fmla="*/ 96 h 118"/>
              <a:gd name="T6" fmla="*/ 76 w 118"/>
              <a:gd name="T7" fmla="*/ 116 h 118"/>
              <a:gd name="T8" fmla="*/ 76 w 118"/>
              <a:gd name="T9" fmla="*/ 116 h 118"/>
              <a:gd name="T10" fmla="*/ 67 w 118"/>
              <a:gd name="T11" fmla="*/ 117 h 118"/>
              <a:gd name="T12" fmla="*/ 67 w 118"/>
              <a:gd name="T13" fmla="*/ 117 h 118"/>
              <a:gd name="T14" fmla="*/ 41 w 118"/>
              <a:gd name="T15" fmla="*/ 109 h 118"/>
              <a:gd name="T16" fmla="*/ 41 w 118"/>
              <a:gd name="T17" fmla="*/ 109 h 118"/>
              <a:gd name="T18" fmla="*/ 41 w 118"/>
              <a:gd name="T19" fmla="*/ 109 h 118"/>
              <a:gd name="T20" fmla="*/ 41 w 118"/>
              <a:gd name="T21" fmla="*/ 109 h 118"/>
              <a:gd name="T22" fmla="*/ 36 w 118"/>
              <a:gd name="T23" fmla="*/ 105 h 118"/>
              <a:gd name="T24" fmla="*/ 36 w 118"/>
              <a:gd name="T25" fmla="*/ 105 h 118"/>
              <a:gd name="T26" fmla="*/ 34 w 118"/>
              <a:gd name="T27" fmla="*/ 103 h 118"/>
              <a:gd name="T28" fmla="*/ 12 w 118"/>
              <a:gd name="T29" fmla="*/ 81 h 118"/>
              <a:gd name="T30" fmla="*/ 12 w 118"/>
              <a:gd name="T31" fmla="*/ 81 h 118"/>
              <a:gd name="T32" fmla="*/ 0 w 118"/>
              <a:gd name="T33" fmla="*/ 51 h 118"/>
              <a:gd name="T34" fmla="*/ 0 w 118"/>
              <a:gd name="T35" fmla="*/ 51 h 118"/>
              <a:gd name="T36" fmla="*/ 12 w 118"/>
              <a:gd name="T37" fmla="*/ 21 h 118"/>
              <a:gd name="T38" fmla="*/ 16 w 118"/>
              <a:gd name="T39" fmla="*/ 16 h 118"/>
              <a:gd name="T40" fmla="*/ 16 w 118"/>
              <a:gd name="T41" fmla="*/ 16 h 118"/>
              <a:gd name="T42" fmla="*/ 77 w 118"/>
              <a:gd name="T43" fmla="*/ 16 h 118"/>
              <a:gd name="T44" fmla="*/ 99 w 118"/>
              <a:gd name="T45" fmla="*/ 38 h 118"/>
              <a:gd name="T46" fmla="*/ 99 w 118"/>
              <a:gd name="T47" fmla="*/ 38 h 118"/>
              <a:gd name="T48" fmla="*/ 105 w 118"/>
              <a:gd name="T49" fmla="*/ 96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8" h="118">
                <a:moveTo>
                  <a:pt x="105" y="96"/>
                </a:moveTo>
                <a:lnTo>
                  <a:pt x="105" y="96"/>
                </a:lnTo>
                <a:lnTo>
                  <a:pt x="105" y="96"/>
                </a:lnTo>
                <a:cubicBezTo>
                  <a:pt x="98" y="106"/>
                  <a:pt x="88" y="113"/>
                  <a:pt x="76" y="116"/>
                </a:cubicBezTo>
                <a:lnTo>
                  <a:pt x="76" y="116"/>
                </a:lnTo>
                <a:cubicBezTo>
                  <a:pt x="73" y="116"/>
                  <a:pt x="69" y="117"/>
                  <a:pt x="67" y="117"/>
                </a:cubicBezTo>
                <a:lnTo>
                  <a:pt x="67" y="117"/>
                </a:lnTo>
                <a:cubicBezTo>
                  <a:pt x="57" y="117"/>
                  <a:pt x="49" y="114"/>
                  <a:pt x="41" y="109"/>
                </a:cubicBezTo>
                <a:lnTo>
                  <a:pt x="41" y="109"/>
                </a:lnTo>
                <a:lnTo>
                  <a:pt x="41" y="109"/>
                </a:lnTo>
                <a:lnTo>
                  <a:pt x="41" y="109"/>
                </a:lnTo>
                <a:cubicBezTo>
                  <a:pt x="40" y="107"/>
                  <a:pt x="38" y="106"/>
                  <a:pt x="36" y="105"/>
                </a:cubicBezTo>
                <a:lnTo>
                  <a:pt x="36" y="105"/>
                </a:lnTo>
                <a:cubicBezTo>
                  <a:pt x="35" y="105"/>
                  <a:pt x="35" y="104"/>
                  <a:pt x="34" y="103"/>
                </a:cubicBezTo>
                <a:lnTo>
                  <a:pt x="12" y="81"/>
                </a:lnTo>
                <a:lnTo>
                  <a:pt x="12" y="81"/>
                </a:lnTo>
                <a:cubicBezTo>
                  <a:pt x="4" y="73"/>
                  <a:pt x="0" y="62"/>
                  <a:pt x="0" y="51"/>
                </a:cubicBezTo>
                <a:lnTo>
                  <a:pt x="0" y="51"/>
                </a:lnTo>
                <a:cubicBezTo>
                  <a:pt x="0" y="40"/>
                  <a:pt x="4" y="29"/>
                  <a:pt x="12" y="21"/>
                </a:cubicBezTo>
                <a:lnTo>
                  <a:pt x="16" y="16"/>
                </a:lnTo>
                <a:lnTo>
                  <a:pt x="16" y="16"/>
                </a:lnTo>
                <a:cubicBezTo>
                  <a:pt x="33" y="0"/>
                  <a:pt x="61" y="0"/>
                  <a:pt x="77" y="16"/>
                </a:cubicBezTo>
                <a:lnTo>
                  <a:pt x="99" y="38"/>
                </a:lnTo>
                <a:lnTo>
                  <a:pt x="99" y="38"/>
                </a:lnTo>
                <a:cubicBezTo>
                  <a:pt x="114" y="54"/>
                  <a:pt x="117" y="78"/>
                  <a:pt x="105" y="96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400">
              <a:solidFill>
                <a:schemeClr val="tx2">
                  <a:lumMod val="50000"/>
                </a:schemeClr>
              </a:solidFill>
              <a:latin typeface="Montserrat Bold"/>
            </a:endParaRPr>
          </a:p>
        </p:txBody>
      </p:sp>
      <p:sp>
        <p:nvSpPr>
          <p:cNvPr id="312" name="Freeform 281"/>
          <p:cNvSpPr>
            <a:spLocks noChangeArrowheads="1"/>
          </p:cNvSpPr>
          <p:nvPr/>
        </p:nvSpPr>
        <p:spPr bwMode="auto">
          <a:xfrm>
            <a:off x="2742744" y="5423030"/>
            <a:ext cx="66967" cy="64486"/>
          </a:xfrm>
          <a:custGeom>
            <a:avLst/>
            <a:gdLst>
              <a:gd name="T0" fmla="*/ 117 w 118"/>
              <a:gd name="T1" fmla="*/ 47 h 114"/>
              <a:gd name="T2" fmla="*/ 117 w 118"/>
              <a:gd name="T3" fmla="*/ 47 h 114"/>
              <a:gd name="T4" fmla="*/ 105 w 118"/>
              <a:gd name="T5" fmla="*/ 77 h 114"/>
              <a:gd name="T6" fmla="*/ 83 w 118"/>
              <a:gd name="T7" fmla="*/ 99 h 114"/>
              <a:gd name="T8" fmla="*/ 83 w 118"/>
              <a:gd name="T9" fmla="*/ 99 h 114"/>
              <a:gd name="T10" fmla="*/ 76 w 118"/>
              <a:gd name="T11" fmla="*/ 105 h 114"/>
              <a:gd name="T12" fmla="*/ 76 w 118"/>
              <a:gd name="T13" fmla="*/ 105 h 114"/>
              <a:gd name="T14" fmla="*/ 76 w 118"/>
              <a:gd name="T15" fmla="*/ 105 h 114"/>
              <a:gd name="T16" fmla="*/ 76 w 118"/>
              <a:gd name="T17" fmla="*/ 105 h 114"/>
              <a:gd name="T18" fmla="*/ 51 w 118"/>
              <a:gd name="T19" fmla="*/ 113 h 114"/>
              <a:gd name="T20" fmla="*/ 51 w 118"/>
              <a:gd name="T21" fmla="*/ 113 h 114"/>
              <a:gd name="T22" fmla="*/ 41 w 118"/>
              <a:gd name="T23" fmla="*/ 112 h 114"/>
              <a:gd name="T24" fmla="*/ 41 w 118"/>
              <a:gd name="T25" fmla="*/ 112 h 114"/>
              <a:gd name="T26" fmla="*/ 12 w 118"/>
              <a:gd name="T27" fmla="*/ 92 h 114"/>
              <a:gd name="T28" fmla="*/ 12 w 118"/>
              <a:gd name="T29" fmla="*/ 92 h 114"/>
              <a:gd name="T30" fmla="*/ 18 w 118"/>
              <a:gd name="T31" fmla="*/ 34 h 114"/>
              <a:gd name="T32" fmla="*/ 18 w 118"/>
              <a:gd name="T33" fmla="*/ 34 h 114"/>
              <a:gd name="T34" fmla="*/ 40 w 118"/>
              <a:gd name="T35" fmla="*/ 12 h 114"/>
              <a:gd name="T36" fmla="*/ 40 w 118"/>
              <a:gd name="T37" fmla="*/ 12 h 114"/>
              <a:gd name="T38" fmla="*/ 54 w 118"/>
              <a:gd name="T39" fmla="*/ 3 h 114"/>
              <a:gd name="T40" fmla="*/ 54 w 118"/>
              <a:gd name="T41" fmla="*/ 3 h 114"/>
              <a:gd name="T42" fmla="*/ 70 w 118"/>
              <a:gd name="T43" fmla="*/ 0 h 114"/>
              <a:gd name="T44" fmla="*/ 70 w 118"/>
              <a:gd name="T45" fmla="*/ 0 h 114"/>
              <a:gd name="T46" fmla="*/ 100 w 118"/>
              <a:gd name="T47" fmla="*/ 12 h 114"/>
              <a:gd name="T48" fmla="*/ 105 w 118"/>
              <a:gd name="T49" fmla="*/ 17 h 114"/>
              <a:gd name="T50" fmla="*/ 105 w 118"/>
              <a:gd name="T51" fmla="*/ 17 h 114"/>
              <a:gd name="T52" fmla="*/ 117 w 118"/>
              <a:gd name="T53" fmla="*/ 47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18" h="114">
                <a:moveTo>
                  <a:pt x="117" y="47"/>
                </a:moveTo>
                <a:lnTo>
                  <a:pt x="117" y="47"/>
                </a:lnTo>
                <a:cubicBezTo>
                  <a:pt x="117" y="58"/>
                  <a:pt x="113" y="69"/>
                  <a:pt x="105" y="77"/>
                </a:cubicBezTo>
                <a:lnTo>
                  <a:pt x="83" y="99"/>
                </a:lnTo>
                <a:lnTo>
                  <a:pt x="83" y="99"/>
                </a:lnTo>
                <a:cubicBezTo>
                  <a:pt x="81" y="101"/>
                  <a:pt x="78" y="103"/>
                  <a:pt x="76" y="105"/>
                </a:cubicBezTo>
                <a:lnTo>
                  <a:pt x="76" y="105"/>
                </a:lnTo>
                <a:lnTo>
                  <a:pt x="76" y="105"/>
                </a:lnTo>
                <a:lnTo>
                  <a:pt x="76" y="105"/>
                </a:lnTo>
                <a:cubicBezTo>
                  <a:pt x="68" y="110"/>
                  <a:pt x="59" y="113"/>
                  <a:pt x="51" y="113"/>
                </a:cubicBezTo>
                <a:lnTo>
                  <a:pt x="51" y="113"/>
                </a:lnTo>
                <a:cubicBezTo>
                  <a:pt x="48" y="113"/>
                  <a:pt x="44" y="112"/>
                  <a:pt x="41" y="112"/>
                </a:cubicBezTo>
                <a:lnTo>
                  <a:pt x="41" y="112"/>
                </a:lnTo>
                <a:cubicBezTo>
                  <a:pt x="29" y="109"/>
                  <a:pt x="19" y="102"/>
                  <a:pt x="12" y="92"/>
                </a:cubicBezTo>
                <a:lnTo>
                  <a:pt x="12" y="92"/>
                </a:lnTo>
                <a:cubicBezTo>
                  <a:pt x="0" y="74"/>
                  <a:pt x="3" y="50"/>
                  <a:pt x="18" y="34"/>
                </a:cubicBezTo>
                <a:lnTo>
                  <a:pt x="18" y="34"/>
                </a:lnTo>
                <a:lnTo>
                  <a:pt x="40" y="12"/>
                </a:lnTo>
                <a:lnTo>
                  <a:pt x="40" y="12"/>
                </a:lnTo>
                <a:cubicBezTo>
                  <a:pt x="44" y="9"/>
                  <a:pt x="49" y="5"/>
                  <a:pt x="54" y="3"/>
                </a:cubicBezTo>
                <a:lnTo>
                  <a:pt x="54" y="3"/>
                </a:lnTo>
                <a:cubicBezTo>
                  <a:pt x="59" y="1"/>
                  <a:pt x="64" y="0"/>
                  <a:pt x="70" y="0"/>
                </a:cubicBezTo>
                <a:lnTo>
                  <a:pt x="70" y="0"/>
                </a:lnTo>
                <a:cubicBezTo>
                  <a:pt x="81" y="0"/>
                  <a:pt x="92" y="5"/>
                  <a:pt x="100" y="12"/>
                </a:cubicBezTo>
                <a:lnTo>
                  <a:pt x="105" y="17"/>
                </a:lnTo>
                <a:lnTo>
                  <a:pt x="105" y="17"/>
                </a:lnTo>
                <a:cubicBezTo>
                  <a:pt x="113" y="25"/>
                  <a:pt x="117" y="36"/>
                  <a:pt x="117" y="47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400">
              <a:solidFill>
                <a:schemeClr val="tx2">
                  <a:lumMod val="50000"/>
                </a:schemeClr>
              </a:solidFill>
              <a:latin typeface="Montserrat Bold"/>
            </a:endParaRPr>
          </a:p>
        </p:txBody>
      </p:sp>
      <p:sp>
        <p:nvSpPr>
          <p:cNvPr id="313" name="Freeform 282"/>
          <p:cNvSpPr>
            <a:spLocks noChangeArrowheads="1"/>
          </p:cNvSpPr>
          <p:nvPr/>
        </p:nvSpPr>
        <p:spPr bwMode="auto">
          <a:xfrm>
            <a:off x="8330677" y="3555426"/>
            <a:ext cx="372033" cy="295145"/>
          </a:xfrm>
          <a:custGeom>
            <a:avLst/>
            <a:gdLst>
              <a:gd name="T0" fmla="*/ 43 w 661"/>
              <a:gd name="T1" fmla="*/ 480 h 524"/>
              <a:gd name="T2" fmla="*/ 43 w 661"/>
              <a:gd name="T3" fmla="*/ 349 h 524"/>
              <a:gd name="T4" fmla="*/ 43 w 661"/>
              <a:gd name="T5" fmla="*/ 349 h 524"/>
              <a:gd name="T6" fmla="*/ 83 w 661"/>
              <a:gd name="T7" fmla="*/ 359 h 524"/>
              <a:gd name="T8" fmla="*/ 577 w 661"/>
              <a:gd name="T9" fmla="*/ 359 h 524"/>
              <a:gd name="T10" fmla="*/ 577 w 661"/>
              <a:gd name="T11" fmla="*/ 359 h 524"/>
              <a:gd name="T12" fmla="*/ 617 w 661"/>
              <a:gd name="T13" fmla="*/ 349 h 524"/>
              <a:gd name="T14" fmla="*/ 617 w 661"/>
              <a:gd name="T15" fmla="*/ 480 h 524"/>
              <a:gd name="T16" fmla="*/ 43 w 661"/>
              <a:gd name="T17" fmla="*/ 480 h 524"/>
              <a:gd name="T18" fmla="*/ 43 w 661"/>
              <a:gd name="T19" fmla="*/ 138 h 524"/>
              <a:gd name="T20" fmla="*/ 155 w 661"/>
              <a:gd name="T21" fmla="*/ 138 h 524"/>
              <a:gd name="T22" fmla="*/ 155 w 661"/>
              <a:gd name="T23" fmla="*/ 138 h 524"/>
              <a:gd name="T24" fmla="*/ 505 w 661"/>
              <a:gd name="T25" fmla="*/ 138 h 524"/>
              <a:gd name="T26" fmla="*/ 505 w 661"/>
              <a:gd name="T27" fmla="*/ 138 h 524"/>
              <a:gd name="T28" fmla="*/ 617 w 661"/>
              <a:gd name="T29" fmla="*/ 138 h 524"/>
              <a:gd name="T30" fmla="*/ 617 w 661"/>
              <a:gd name="T31" fmla="*/ 178 h 524"/>
              <a:gd name="T32" fmla="*/ 617 w 661"/>
              <a:gd name="T33" fmla="*/ 276 h 524"/>
              <a:gd name="T34" fmla="*/ 617 w 661"/>
              <a:gd name="T35" fmla="*/ 276 h 524"/>
              <a:gd name="T36" fmla="*/ 577 w 661"/>
              <a:gd name="T37" fmla="*/ 316 h 524"/>
              <a:gd name="T38" fmla="*/ 83 w 661"/>
              <a:gd name="T39" fmla="*/ 316 h 524"/>
              <a:gd name="T40" fmla="*/ 83 w 661"/>
              <a:gd name="T41" fmla="*/ 316 h 524"/>
              <a:gd name="T42" fmla="*/ 43 w 661"/>
              <a:gd name="T43" fmla="*/ 276 h 524"/>
              <a:gd name="T44" fmla="*/ 43 w 661"/>
              <a:gd name="T45" fmla="*/ 178 h 524"/>
              <a:gd name="T46" fmla="*/ 43 w 661"/>
              <a:gd name="T47" fmla="*/ 138 h 524"/>
              <a:gd name="T48" fmla="*/ 254 w 661"/>
              <a:gd name="T49" fmla="*/ 66 h 524"/>
              <a:gd name="T50" fmla="*/ 254 w 661"/>
              <a:gd name="T51" fmla="*/ 66 h 524"/>
              <a:gd name="T52" fmla="*/ 330 w 661"/>
              <a:gd name="T53" fmla="*/ 43 h 524"/>
              <a:gd name="T54" fmla="*/ 330 w 661"/>
              <a:gd name="T55" fmla="*/ 43 h 524"/>
              <a:gd name="T56" fmla="*/ 406 w 661"/>
              <a:gd name="T57" fmla="*/ 66 h 524"/>
              <a:gd name="T58" fmla="*/ 406 w 661"/>
              <a:gd name="T59" fmla="*/ 66 h 524"/>
              <a:gd name="T60" fmla="*/ 436 w 661"/>
              <a:gd name="T61" fmla="*/ 95 h 524"/>
              <a:gd name="T62" fmla="*/ 330 w 661"/>
              <a:gd name="T63" fmla="*/ 95 h 524"/>
              <a:gd name="T64" fmla="*/ 224 w 661"/>
              <a:gd name="T65" fmla="*/ 95 h 524"/>
              <a:gd name="T66" fmla="*/ 224 w 661"/>
              <a:gd name="T67" fmla="*/ 95 h 524"/>
              <a:gd name="T68" fmla="*/ 254 w 661"/>
              <a:gd name="T69" fmla="*/ 66 h 524"/>
              <a:gd name="T70" fmla="*/ 627 w 661"/>
              <a:gd name="T71" fmla="*/ 95 h 524"/>
              <a:gd name="T72" fmla="*/ 487 w 661"/>
              <a:gd name="T73" fmla="*/ 95 h 524"/>
              <a:gd name="T74" fmla="*/ 487 w 661"/>
              <a:gd name="T75" fmla="*/ 95 h 524"/>
              <a:gd name="T76" fmla="*/ 430 w 661"/>
              <a:gd name="T77" fmla="*/ 31 h 524"/>
              <a:gd name="T78" fmla="*/ 430 w 661"/>
              <a:gd name="T79" fmla="*/ 31 h 524"/>
              <a:gd name="T80" fmla="*/ 330 w 661"/>
              <a:gd name="T81" fmla="*/ 0 h 524"/>
              <a:gd name="T82" fmla="*/ 330 w 661"/>
              <a:gd name="T83" fmla="*/ 0 h 524"/>
              <a:gd name="T84" fmla="*/ 230 w 661"/>
              <a:gd name="T85" fmla="*/ 31 h 524"/>
              <a:gd name="T86" fmla="*/ 230 w 661"/>
              <a:gd name="T87" fmla="*/ 31 h 524"/>
              <a:gd name="T88" fmla="*/ 173 w 661"/>
              <a:gd name="T89" fmla="*/ 95 h 524"/>
              <a:gd name="T90" fmla="*/ 35 w 661"/>
              <a:gd name="T91" fmla="*/ 95 h 524"/>
              <a:gd name="T92" fmla="*/ 35 w 661"/>
              <a:gd name="T93" fmla="*/ 95 h 524"/>
              <a:gd name="T94" fmla="*/ 0 w 661"/>
              <a:gd name="T95" fmla="*/ 130 h 524"/>
              <a:gd name="T96" fmla="*/ 0 w 661"/>
              <a:gd name="T97" fmla="*/ 178 h 524"/>
              <a:gd name="T98" fmla="*/ 0 w 661"/>
              <a:gd name="T99" fmla="*/ 276 h 524"/>
              <a:gd name="T100" fmla="*/ 0 w 661"/>
              <a:gd name="T101" fmla="*/ 490 h 524"/>
              <a:gd name="T102" fmla="*/ 0 w 661"/>
              <a:gd name="T103" fmla="*/ 490 h 524"/>
              <a:gd name="T104" fmla="*/ 33 w 661"/>
              <a:gd name="T105" fmla="*/ 523 h 524"/>
              <a:gd name="T106" fmla="*/ 627 w 661"/>
              <a:gd name="T107" fmla="*/ 523 h 524"/>
              <a:gd name="T108" fmla="*/ 627 w 661"/>
              <a:gd name="T109" fmla="*/ 523 h 524"/>
              <a:gd name="T110" fmla="*/ 660 w 661"/>
              <a:gd name="T111" fmla="*/ 490 h 524"/>
              <a:gd name="T112" fmla="*/ 660 w 661"/>
              <a:gd name="T113" fmla="*/ 276 h 524"/>
              <a:gd name="T114" fmla="*/ 660 w 661"/>
              <a:gd name="T115" fmla="*/ 178 h 524"/>
              <a:gd name="T116" fmla="*/ 660 w 661"/>
              <a:gd name="T117" fmla="*/ 127 h 524"/>
              <a:gd name="T118" fmla="*/ 660 w 661"/>
              <a:gd name="T119" fmla="*/ 127 h 524"/>
              <a:gd name="T120" fmla="*/ 627 w 661"/>
              <a:gd name="T121" fmla="*/ 95 h 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61" h="524">
                <a:moveTo>
                  <a:pt x="43" y="480"/>
                </a:moveTo>
                <a:lnTo>
                  <a:pt x="43" y="349"/>
                </a:lnTo>
                <a:lnTo>
                  <a:pt x="43" y="349"/>
                </a:lnTo>
                <a:cubicBezTo>
                  <a:pt x="55" y="355"/>
                  <a:pt x="68" y="359"/>
                  <a:pt x="83" y="359"/>
                </a:cubicBezTo>
                <a:lnTo>
                  <a:pt x="577" y="359"/>
                </a:lnTo>
                <a:lnTo>
                  <a:pt x="577" y="359"/>
                </a:lnTo>
                <a:cubicBezTo>
                  <a:pt x="592" y="359"/>
                  <a:pt x="605" y="355"/>
                  <a:pt x="617" y="349"/>
                </a:cubicBezTo>
                <a:lnTo>
                  <a:pt x="617" y="480"/>
                </a:lnTo>
                <a:lnTo>
                  <a:pt x="43" y="480"/>
                </a:lnTo>
                <a:close/>
                <a:moveTo>
                  <a:pt x="43" y="138"/>
                </a:moveTo>
                <a:lnTo>
                  <a:pt x="155" y="138"/>
                </a:lnTo>
                <a:lnTo>
                  <a:pt x="155" y="138"/>
                </a:lnTo>
                <a:lnTo>
                  <a:pt x="505" y="138"/>
                </a:lnTo>
                <a:lnTo>
                  <a:pt x="505" y="138"/>
                </a:lnTo>
                <a:lnTo>
                  <a:pt x="617" y="138"/>
                </a:lnTo>
                <a:lnTo>
                  <a:pt x="617" y="178"/>
                </a:lnTo>
                <a:lnTo>
                  <a:pt x="617" y="276"/>
                </a:lnTo>
                <a:lnTo>
                  <a:pt x="617" y="276"/>
                </a:lnTo>
                <a:cubicBezTo>
                  <a:pt x="617" y="298"/>
                  <a:pt x="599" y="316"/>
                  <a:pt x="577" y="316"/>
                </a:cubicBezTo>
                <a:lnTo>
                  <a:pt x="83" y="316"/>
                </a:lnTo>
                <a:lnTo>
                  <a:pt x="83" y="316"/>
                </a:lnTo>
                <a:cubicBezTo>
                  <a:pt x="61" y="316"/>
                  <a:pt x="43" y="298"/>
                  <a:pt x="43" y="276"/>
                </a:cubicBezTo>
                <a:lnTo>
                  <a:pt x="43" y="178"/>
                </a:lnTo>
                <a:lnTo>
                  <a:pt x="43" y="138"/>
                </a:lnTo>
                <a:close/>
                <a:moveTo>
                  <a:pt x="254" y="66"/>
                </a:moveTo>
                <a:lnTo>
                  <a:pt x="254" y="66"/>
                </a:lnTo>
                <a:cubicBezTo>
                  <a:pt x="277" y="51"/>
                  <a:pt x="302" y="43"/>
                  <a:pt x="330" y="43"/>
                </a:cubicBezTo>
                <a:lnTo>
                  <a:pt x="330" y="43"/>
                </a:lnTo>
                <a:cubicBezTo>
                  <a:pt x="357" y="43"/>
                  <a:pt x="384" y="51"/>
                  <a:pt x="406" y="66"/>
                </a:cubicBezTo>
                <a:lnTo>
                  <a:pt x="406" y="66"/>
                </a:lnTo>
                <a:cubicBezTo>
                  <a:pt x="417" y="74"/>
                  <a:pt x="428" y="84"/>
                  <a:pt x="436" y="95"/>
                </a:cubicBezTo>
                <a:lnTo>
                  <a:pt x="330" y="95"/>
                </a:lnTo>
                <a:lnTo>
                  <a:pt x="224" y="95"/>
                </a:lnTo>
                <a:lnTo>
                  <a:pt x="224" y="95"/>
                </a:lnTo>
                <a:cubicBezTo>
                  <a:pt x="232" y="84"/>
                  <a:pt x="242" y="74"/>
                  <a:pt x="254" y="66"/>
                </a:cubicBezTo>
                <a:close/>
                <a:moveTo>
                  <a:pt x="627" y="95"/>
                </a:moveTo>
                <a:lnTo>
                  <a:pt x="487" y="95"/>
                </a:lnTo>
                <a:lnTo>
                  <a:pt x="487" y="95"/>
                </a:lnTo>
                <a:cubicBezTo>
                  <a:pt x="473" y="69"/>
                  <a:pt x="454" y="47"/>
                  <a:pt x="430" y="31"/>
                </a:cubicBezTo>
                <a:lnTo>
                  <a:pt x="430" y="31"/>
                </a:lnTo>
                <a:cubicBezTo>
                  <a:pt x="400" y="11"/>
                  <a:pt x="366" y="0"/>
                  <a:pt x="330" y="0"/>
                </a:cubicBezTo>
                <a:lnTo>
                  <a:pt x="330" y="0"/>
                </a:lnTo>
                <a:cubicBezTo>
                  <a:pt x="294" y="0"/>
                  <a:pt x="260" y="11"/>
                  <a:pt x="230" y="31"/>
                </a:cubicBezTo>
                <a:lnTo>
                  <a:pt x="230" y="31"/>
                </a:lnTo>
                <a:cubicBezTo>
                  <a:pt x="206" y="47"/>
                  <a:pt x="186" y="69"/>
                  <a:pt x="173" y="95"/>
                </a:cubicBezTo>
                <a:lnTo>
                  <a:pt x="35" y="95"/>
                </a:lnTo>
                <a:lnTo>
                  <a:pt x="35" y="95"/>
                </a:lnTo>
                <a:cubicBezTo>
                  <a:pt x="15" y="95"/>
                  <a:pt x="0" y="111"/>
                  <a:pt x="0" y="130"/>
                </a:cubicBezTo>
                <a:lnTo>
                  <a:pt x="0" y="178"/>
                </a:lnTo>
                <a:lnTo>
                  <a:pt x="0" y="276"/>
                </a:lnTo>
                <a:lnTo>
                  <a:pt x="0" y="490"/>
                </a:lnTo>
                <a:lnTo>
                  <a:pt x="0" y="490"/>
                </a:lnTo>
                <a:cubicBezTo>
                  <a:pt x="0" y="508"/>
                  <a:pt x="15" y="523"/>
                  <a:pt x="33" y="523"/>
                </a:cubicBezTo>
                <a:lnTo>
                  <a:pt x="627" y="523"/>
                </a:lnTo>
                <a:lnTo>
                  <a:pt x="627" y="523"/>
                </a:lnTo>
                <a:cubicBezTo>
                  <a:pt x="645" y="523"/>
                  <a:pt x="660" y="508"/>
                  <a:pt x="660" y="490"/>
                </a:cubicBezTo>
                <a:lnTo>
                  <a:pt x="660" y="276"/>
                </a:lnTo>
                <a:lnTo>
                  <a:pt x="660" y="178"/>
                </a:lnTo>
                <a:lnTo>
                  <a:pt x="660" y="127"/>
                </a:lnTo>
                <a:lnTo>
                  <a:pt x="660" y="127"/>
                </a:lnTo>
                <a:cubicBezTo>
                  <a:pt x="660" y="109"/>
                  <a:pt x="645" y="95"/>
                  <a:pt x="627" y="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400">
              <a:solidFill>
                <a:schemeClr val="tx2">
                  <a:lumMod val="50000"/>
                </a:schemeClr>
              </a:solidFill>
              <a:latin typeface="Montserrat Bold"/>
            </a:endParaRPr>
          </a:p>
        </p:txBody>
      </p:sp>
      <p:sp>
        <p:nvSpPr>
          <p:cNvPr id="314" name="Freeform 283"/>
          <p:cNvSpPr>
            <a:spLocks noChangeArrowheads="1"/>
          </p:cNvSpPr>
          <p:nvPr/>
        </p:nvSpPr>
        <p:spPr bwMode="auto">
          <a:xfrm>
            <a:off x="9010257" y="5442871"/>
            <a:ext cx="372033" cy="317468"/>
          </a:xfrm>
          <a:custGeom>
            <a:avLst/>
            <a:gdLst>
              <a:gd name="T0" fmla="*/ 43 w 661"/>
              <a:gd name="T1" fmla="*/ 345 h 565"/>
              <a:gd name="T2" fmla="*/ 117 w 661"/>
              <a:gd name="T3" fmla="*/ 382 h 565"/>
              <a:gd name="T4" fmla="*/ 138 w 661"/>
              <a:gd name="T5" fmla="*/ 403 h 565"/>
              <a:gd name="T6" fmla="*/ 160 w 661"/>
              <a:gd name="T7" fmla="*/ 382 h 565"/>
              <a:gd name="T8" fmla="*/ 501 w 661"/>
              <a:gd name="T9" fmla="*/ 345 h 565"/>
              <a:gd name="T10" fmla="*/ 501 w 661"/>
              <a:gd name="T11" fmla="*/ 382 h 565"/>
              <a:gd name="T12" fmla="*/ 522 w 661"/>
              <a:gd name="T13" fmla="*/ 403 h 565"/>
              <a:gd name="T14" fmla="*/ 543 w 661"/>
              <a:gd name="T15" fmla="*/ 345 h 565"/>
              <a:gd name="T16" fmla="*/ 617 w 661"/>
              <a:gd name="T17" fmla="*/ 521 h 565"/>
              <a:gd name="T18" fmla="*/ 330 w 661"/>
              <a:gd name="T19" fmla="*/ 125 h 565"/>
              <a:gd name="T20" fmla="*/ 617 w 661"/>
              <a:gd name="T21" fmla="*/ 302 h 565"/>
              <a:gd name="T22" fmla="*/ 543 w 661"/>
              <a:gd name="T23" fmla="*/ 288 h 565"/>
              <a:gd name="T24" fmla="*/ 522 w 661"/>
              <a:gd name="T25" fmla="*/ 266 h 565"/>
              <a:gd name="T26" fmla="*/ 501 w 661"/>
              <a:gd name="T27" fmla="*/ 288 h 565"/>
              <a:gd name="T28" fmla="*/ 160 w 661"/>
              <a:gd name="T29" fmla="*/ 302 h 565"/>
              <a:gd name="T30" fmla="*/ 160 w 661"/>
              <a:gd name="T31" fmla="*/ 288 h 565"/>
              <a:gd name="T32" fmla="*/ 138 w 661"/>
              <a:gd name="T33" fmla="*/ 266 h 565"/>
              <a:gd name="T34" fmla="*/ 117 w 661"/>
              <a:gd name="T35" fmla="*/ 302 h 565"/>
              <a:gd name="T36" fmla="*/ 43 w 661"/>
              <a:gd name="T37" fmla="*/ 125 h 565"/>
              <a:gd name="T38" fmla="*/ 219 w 661"/>
              <a:gd name="T39" fmla="*/ 76 h 565"/>
              <a:gd name="T40" fmla="*/ 441 w 661"/>
              <a:gd name="T41" fmla="*/ 43 h 565"/>
              <a:gd name="T42" fmla="*/ 441 w 661"/>
              <a:gd name="T43" fmla="*/ 76 h 565"/>
              <a:gd name="T44" fmla="*/ 330 w 661"/>
              <a:gd name="T45" fmla="*/ 82 h 565"/>
              <a:gd name="T46" fmla="*/ 218 w 661"/>
              <a:gd name="T47" fmla="*/ 82 h 565"/>
              <a:gd name="T48" fmla="*/ 628 w 661"/>
              <a:gd name="T49" fmla="*/ 82 h 565"/>
              <a:gd name="T50" fmla="*/ 483 w 661"/>
              <a:gd name="T51" fmla="*/ 82 h 565"/>
              <a:gd name="T52" fmla="*/ 484 w 661"/>
              <a:gd name="T53" fmla="*/ 23 h 565"/>
              <a:gd name="T54" fmla="*/ 458 w 661"/>
              <a:gd name="T55" fmla="*/ 0 h 565"/>
              <a:gd name="T56" fmla="*/ 202 w 661"/>
              <a:gd name="T57" fmla="*/ 0 h 565"/>
              <a:gd name="T58" fmla="*/ 176 w 661"/>
              <a:gd name="T59" fmla="*/ 76 h 565"/>
              <a:gd name="T60" fmla="*/ 177 w 661"/>
              <a:gd name="T61" fmla="*/ 82 h 565"/>
              <a:gd name="T62" fmla="*/ 35 w 661"/>
              <a:gd name="T63" fmla="*/ 82 h 565"/>
              <a:gd name="T64" fmla="*/ 0 w 661"/>
              <a:gd name="T65" fmla="*/ 531 h 565"/>
              <a:gd name="T66" fmla="*/ 33 w 661"/>
              <a:gd name="T67" fmla="*/ 564 h 565"/>
              <a:gd name="T68" fmla="*/ 628 w 661"/>
              <a:gd name="T69" fmla="*/ 564 h 565"/>
              <a:gd name="T70" fmla="*/ 660 w 661"/>
              <a:gd name="T71" fmla="*/ 116 h 565"/>
              <a:gd name="T72" fmla="*/ 628 w 661"/>
              <a:gd name="T73" fmla="*/ 82 h 5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61" h="565">
                <a:moveTo>
                  <a:pt x="43" y="521"/>
                </a:moveTo>
                <a:lnTo>
                  <a:pt x="43" y="345"/>
                </a:lnTo>
                <a:lnTo>
                  <a:pt x="117" y="345"/>
                </a:lnTo>
                <a:lnTo>
                  <a:pt x="117" y="382"/>
                </a:lnTo>
                <a:lnTo>
                  <a:pt x="117" y="382"/>
                </a:lnTo>
                <a:cubicBezTo>
                  <a:pt x="117" y="394"/>
                  <a:pt x="127" y="403"/>
                  <a:pt x="138" y="403"/>
                </a:cubicBezTo>
                <a:lnTo>
                  <a:pt x="138" y="403"/>
                </a:lnTo>
                <a:cubicBezTo>
                  <a:pt x="150" y="403"/>
                  <a:pt x="160" y="394"/>
                  <a:pt x="160" y="382"/>
                </a:cubicBezTo>
                <a:lnTo>
                  <a:pt x="160" y="345"/>
                </a:lnTo>
                <a:lnTo>
                  <a:pt x="501" y="345"/>
                </a:lnTo>
                <a:lnTo>
                  <a:pt x="501" y="382"/>
                </a:lnTo>
                <a:lnTo>
                  <a:pt x="501" y="382"/>
                </a:lnTo>
                <a:cubicBezTo>
                  <a:pt x="501" y="394"/>
                  <a:pt x="510" y="403"/>
                  <a:pt x="522" y="403"/>
                </a:cubicBezTo>
                <a:lnTo>
                  <a:pt x="522" y="403"/>
                </a:lnTo>
                <a:cubicBezTo>
                  <a:pt x="534" y="403"/>
                  <a:pt x="543" y="394"/>
                  <a:pt x="543" y="382"/>
                </a:cubicBezTo>
                <a:lnTo>
                  <a:pt x="543" y="345"/>
                </a:lnTo>
                <a:lnTo>
                  <a:pt x="617" y="345"/>
                </a:lnTo>
                <a:lnTo>
                  <a:pt x="617" y="521"/>
                </a:lnTo>
                <a:lnTo>
                  <a:pt x="43" y="521"/>
                </a:lnTo>
                <a:close/>
                <a:moveTo>
                  <a:pt x="330" y="125"/>
                </a:moveTo>
                <a:lnTo>
                  <a:pt x="617" y="125"/>
                </a:lnTo>
                <a:lnTo>
                  <a:pt x="617" y="302"/>
                </a:lnTo>
                <a:lnTo>
                  <a:pt x="543" y="302"/>
                </a:lnTo>
                <a:lnTo>
                  <a:pt x="543" y="288"/>
                </a:lnTo>
                <a:lnTo>
                  <a:pt x="543" y="288"/>
                </a:lnTo>
                <a:cubicBezTo>
                  <a:pt x="543" y="275"/>
                  <a:pt x="534" y="266"/>
                  <a:pt x="522" y="266"/>
                </a:cubicBezTo>
                <a:lnTo>
                  <a:pt x="522" y="266"/>
                </a:lnTo>
                <a:cubicBezTo>
                  <a:pt x="510" y="266"/>
                  <a:pt x="501" y="275"/>
                  <a:pt x="501" y="288"/>
                </a:cubicBezTo>
                <a:lnTo>
                  <a:pt x="501" y="302"/>
                </a:lnTo>
                <a:lnTo>
                  <a:pt x="160" y="302"/>
                </a:lnTo>
                <a:lnTo>
                  <a:pt x="160" y="288"/>
                </a:lnTo>
                <a:lnTo>
                  <a:pt x="160" y="288"/>
                </a:lnTo>
                <a:cubicBezTo>
                  <a:pt x="160" y="275"/>
                  <a:pt x="150" y="266"/>
                  <a:pt x="138" y="266"/>
                </a:cubicBezTo>
                <a:lnTo>
                  <a:pt x="138" y="266"/>
                </a:lnTo>
                <a:cubicBezTo>
                  <a:pt x="127" y="266"/>
                  <a:pt x="117" y="275"/>
                  <a:pt x="117" y="288"/>
                </a:cubicBezTo>
                <a:lnTo>
                  <a:pt x="117" y="302"/>
                </a:lnTo>
                <a:lnTo>
                  <a:pt x="43" y="302"/>
                </a:lnTo>
                <a:lnTo>
                  <a:pt x="43" y="125"/>
                </a:lnTo>
                <a:lnTo>
                  <a:pt x="330" y="125"/>
                </a:lnTo>
                <a:close/>
                <a:moveTo>
                  <a:pt x="219" y="76"/>
                </a:moveTo>
                <a:lnTo>
                  <a:pt x="219" y="43"/>
                </a:lnTo>
                <a:lnTo>
                  <a:pt x="441" y="43"/>
                </a:lnTo>
                <a:lnTo>
                  <a:pt x="441" y="76"/>
                </a:lnTo>
                <a:lnTo>
                  <a:pt x="441" y="76"/>
                </a:lnTo>
                <a:cubicBezTo>
                  <a:pt x="441" y="78"/>
                  <a:pt x="442" y="80"/>
                  <a:pt x="442" y="82"/>
                </a:cubicBezTo>
                <a:lnTo>
                  <a:pt x="330" y="82"/>
                </a:lnTo>
                <a:lnTo>
                  <a:pt x="218" y="82"/>
                </a:lnTo>
                <a:lnTo>
                  <a:pt x="218" y="82"/>
                </a:lnTo>
                <a:cubicBezTo>
                  <a:pt x="219" y="80"/>
                  <a:pt x="219" y="79"/>
                  <a:pt x="219" y="76"/>
                </a:cubicBezTo>
                <a:close/>
                <a:moveTo>
                  <a:pt x="628" y="82"/>
                </a:moveTo>
                <a:lnTo>
                  <a:pt x="483" y="82"/>
                </a:lnTo>
                <a:lnTo>
                  <a:pt x="483" y="82"/>
                </a:lnTo>
                <a:cubicBezTo>
                  <a:pt x="484" y="80"/>
                  <a:pt x="484" y="78"/>
                  <a:pt x="484" y="76"/>
                </a:cubicBezTo>
                <a:lnTo>
                  <a:pt x="484" y="23"/>
                </a:lnTo>
                <a:lnTo>
                  <a:pt x="484" y="23"/>
                </a:lnTo>
                <a:cubicBezTo>
                  <a:pt x="484" y="8"/>
                  <a:pt x="470" y="0"/>
                  <a:pt x="458" y="0"/>
                </a:cubicBezTo>
                <a:lnTo>
                  <a:pt x="202" y="0"/>
                </a:lnTo>
                <a:lnTo>
                  <a:pt x="202" y="0"/>
                </a:lnTo>
                <a:cubicBezTo>
                  <a:pt x="190" y="0"/>
                  <a:pt x="176" y="8"/>
                  <a:pt x="176" y="23"/>
                </a:cubicBezTo>
                <a:lnTo>
                  <a:pt x="176" y="76"/>
                </a:lnTo>
                <a:lnTo>
                  <a:pt x="176" y="76"/>
                </a:lnTo>
                <a:cubicBezTo>
                  <a:pt x="176" y="79"/>
                  <a:pt x="177" y="80"/>
                  <a:pt x="177" y="82"/>
                </a:cubicBezTo>
                <a:lnTo>
                  <a:pt x="35" y="82"/>
                </a:lnTo>
                <a:lnTo>
                  <a:pt x="35" y="82"/>
                </a:lnTo>
                <a:cubicBezTo>
                  <a:pt x="15" y="82"/>
                  <a:pt x="0" y="99"/>
                  <a:pt x="0" y="119"/>
                </a:cubicBezTo>
                <a:lnTo>
                  <a:pt x="0" y="531"/>
                </a:lnTo>
                <a:lnTo>
                  <a:pt x="0" y="531"/>
                </a:lnTo>
                <a:cubicBezTo>
                  <a:pt x="0" y="549"/>
                  <a:pt x="15" y="564"/>
                  <a:pt x="33" y="564"/>
                </a:cubicBezTo>
                <a:lnTo>
                  <a:pt x="628" y="564"/>
                </a:lnTo>
                <a:lnTo>
                  <a:pt x="628" y="564"/>
                </a:lnTo>
                <a:cubicBezTo>
                  <a:pt x="645" y="564"/>
                  <a:pt x="660" y="549"/>
                  <a:pt x="660" y="531"/>
                </a:cubicBezTo>
                <a:lnTo>
                  <a:pt x="660" y="116"/>
                </a:lnTo>
                <a:lnTo>
                  <a:pt x="660" y="116"/>
                </a:lnTo>
                <a:cubicBezTo>
                  <a:pt x="660" y="97"/>
                  <a:pt x="645" y="82"/>
                  <a:pt x="628" y="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400">
              <a:solidFill>
                <a:schemeClr val="tx2">
                  <a:lumMod val="50000"/>
                </a:schemeClr>
              </a:solidFill>
              <a:latin typeface="Montserrat Bold"/>
            </a:endParaRPr>
          </a:p>
        </p:txBody>
      </p:sp>
      <p:sp>
        <p:nvSpPr>
          <p:cNvPr id="403" name="CuadroTexto 402"/>
          <p:cNvSpPr txBox="1"/>
          <p:nvPr/>
        </p:nvSpPr>
        <p:spPr>
          <a:xfrm>
            <a:off x="3327829" y="279887"/>
            <a:ext cx="54296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  <a:latin typeface="Montserrat Bold"/>
                <a:ea typeface="Lato Heavy" charset="0"/>
                <a:cs typeface="Lato Heavy" charset="0"/>
              </a:rPr>
              <a:t>Market &amp; Opportunity</a:t>
            </a:r>
          </a:p>
        </p:txBody>
      </p:sp>
      <p:sp>
        <p:nvSpPr>
          <p:cNvPr id="404" name="CuadroTexto 403"/>
          <p:cNvSpPr txBox="1"/>
          <p:nvPr/>
        </p:nvSpPr>
        <p:spPr>
          <a:xfrm>
            <a:off x="1227287" y="1106412"/>
            <a:ext cx="97374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Montserrat Bold"/>
                <a:ea typeface="Lato Light" charset="0"/>
                <a:cs typeface="Lato Light" charset="0"/>
              </a:rPr>
              <a:t>Sky is the Limit</a:t>
            </a:r>
          </a:p>
        </p:txBody>
      </p:sp>
      <p:sp>
        <p:nvSpPr>
          <p:cNvPr id="405" name="CuadroTexto 404"/>
          <p:cNvSpPr txBox="1"/>
          <p:nvPr/>
        </p:nvSpPr>
        <p:spPr>
          <a:xfrm>
            <a:off x="1113576" y="3306734"/>
            <a:ext cx="19297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Montserrat Bold"/>
                <a:ea typeface="Lato" charset="0"/>
                <a:cs typeface="Lato" charset="0"/>
              </a:rPr>
              <a:t>200 + IE, Autonomous Colleges</a:t>
            </a:r>
          </a:p>
        </p:txBody>
      </p:sp>
      <p:sp>
        <p:nvSpPr>
          <p:cNvPr id="407" name="CuadroTexto 406"/>
          <p:cNvSpPr txBox="1"/>
          <p:nvPr/>
        </p:nvSpPr>
        <p:spPr>
          <a:xfrm>
            <a:off x="9094584" y="3308804"/>
            <a:ext cx="17514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Montserrat Bold"/>
                <a:ea typeface="Lato" charset="0"/>
                <a:cs typeface="Lato" charset="0"/>
              </a:rPr>
              <a:t>600+ Premium Residential Schools</a:t>
            </a:r>
          </a:p>
        </p:txBody>
      </p:sp>
      <p:sp>
        <p:nvSpPr>
          <p:cNvPr id="409" name="CuadroTexto 408"/>
          <p:cNvSpPr txBox="1"/>
          <p:nvPr/>
        </p:nvSpPr>
        <p:spPr>
          <a:xfrm>
            <a:off x="9813828" y="5244815"/>
            <a:ext cx="19104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Montserrat Bold"/>
                <a:ea typeface="Lato" charset="0"/>
                <a:cs typeface="Lato" charset="0"/>
              </a:rPr>
              <a:t>250+ Incubators &amp; Accelerators</a:t>
            </a:r>
          </a:p>
        </p:txBody>
      </p:sp>
      <p:sp>
        <p:nvSpPr>
          <p:cNvPr id="411" name="CuadroTexto 410"/>
          <p:cNvSpPr txBox="1"/>
          <p:nvPr/>
        </p:nvSpPr>
        <p:spPr>
          <a:xfrm>
            <a:off x="760491" y="5236549"/>
            <a:ext cx="16171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latin typeface="Montserrat Bold"/>
                <a:ea typeface="Lato" charset="0"/>
                <a:cs typeface="Lato" charset="0"/>
              </a:rPr>
              <a:t>1200 + </a:t>
            </a: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Montserrat Bold"/>
                <a:ea typeface="Lato" charset="0"/>
                <a:cs typeface="Lato" charset="0"/>
              </a:rPr>
              <a:t>Private</a:t>
            </a:r>
            <a:r>
              <a:rPr lang="en-US" sz="1400" b="1" dirty="0">
                <a:latin typeface="Montserrat Bold"/>
                <a:ea typeface="Lato" charset="0"/>
                <a:cs typeface="Lato" charset="0"/>
              </a:rPr>
              <a:t> Universities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24805" y="4282289"/>
            <a:ext cx="53327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600" b="1" dirty="0">
                <a:solidFill>
                  <a:schemeClr val="tx2">
                    <a:lumMod val="50000"/>
                  </a:schemeClr>
                </a:solidFill>
                <a:latin typeface="Montserrat"/>
              </a:rPr>
              <a:t>Government Hostels, Skill Centres, Corporate Housing, Coaching – Entrance Institutes, Working Professional Hostels, Religious Community Hostels</a:t>
            </a:r>
          </a:p>
        </p:txBody>
      </p:sp>
    </p:spTree>
    <p:extLst>
      <p:ext uri="{BB962C8B-B14F-4D97-AF65-F5344CB8AC3E}">
        <p14:creationId xmlns:p14="http://schemas.microsoft.com/office/powerpoint/2010/main" val="28740834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5106155" y="522994"/>
            <a:ext cx="543204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b="1" dirty="0">
                <a:solidFill>
                  <a:schemeClr val="tx2"/>
                </a:solidFill>
                <a:latin typeface="Montserrat Bold"/>
                <a:ea typeface="Lato Heavy" charset="0"/>
                <a:cs typeface="Poppins" pitchFamily="2" charset="77"/>
              </a:rPr>
              <a:t>Inspiration &amp; Competition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0145181-89A4-B74C-B84E-160A1C31AD46}"/>
              </a:ext>
            </a:extLst>
          </p:cNvPr>
          <p:cNvSpPr/>
          <p:nvPr/>
        </p:nvSpPr>
        <p:spPr>
          <a:xfrm>
            <a:off x="719322" y="1460954"/>
            <a:ext cx="2137796" cy="51792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Montserrat Light"/>
            </a:endParaRPr>
          </a:p>
        </p:txBody>
      </p:sp>
      <p:sp>
        <p:nvSpPr>
          <p:cNvPr id="33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-167512" y="297987"/>
            <a:ext cx="41501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00" b="1" dirty="0">
                <a:solidFill>
                  <a:schemeClr val="tx2"/>
                </a:solidFill>
                <a:latin typeface="Montserrat Bold"/>
                <a:ea typeface="Lato Heavy" charset="0"/>
                <a:cs typeface="Poppins" pitchFamily="2" charset="77"/>
              </a:rPr>
              <a:t>Competitive Advantage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5758" y="1623454"/>
            <a:ext cx="195551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600" dirty="0">
                <a:latin typeface="Montserrat Light"/>
              </a:rPr>
              <a:t>Deep Penetration across Academic in West India</a:t>
            </a:r>
            <a:br>
              <a:rPr lang="en-IN" sz="1600" dirty="0">
                <a:latin typeface="Montserrat Light"/>
              </a:rPr>
            </a:br>
            <a:endParaRPr lang="en-IN" sz="1600" dirty="0">
              <a:latin typeface="Montserrat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600" dirty="0">
                <a:latin typeface="Montserrat Light"/>
              </a:rPr>
              <a:t>One of Very Few Brand in Management Contract Model</a:t>
            </a:r>
            <a:br>
              <a:rPr lang="en-IN" sz="1600" dirty="0">
                <a:latin typeface="Montserrat Light"/>
              </a:rPr>
            </a:br>
            <a:endParaRPr lang="en-IN" sz="1600" dirty="0">
              <a:latin typeface="Montserrat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600" dirty="0">
                <a:latin typeface="Montserrat Light"/>
              </a:rPr>
              <a:t>Community Feature</a:t>
            </a:r>
            <a:br>
              <a:rPr lang="en-IN" sz="1600" dirty="0">
                <a:latin typeface="Montserrat Light"/>
              </a:rPr>
            </a:br>
            <a:endParaRPr lang="en-IN" sz="1600" dirty="0">
              <a:latin typeface="Montserrat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600" dirty="0">
                <a:latin typeface="Montserrat Light"/>
              </a:rPr>
              <a:t>Cross Sales Product Bouquet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1600" dirty="0">
              <a:latin typeface="Montserrat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600" dirty="0">
                <a:latin typeface="Montserrat Light"/>
              </a:rPr>
              <a:t>Tech enabled Operations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101727"/>
              </p:ext>
            </p:extLst>
          </p:nvPr>
        </p:nvGraphicFramePr>
        <p:xfrm>
          <a:off x="3621382" y="1216400"/>
          <a:ext cx="8102855" cy="4333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43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9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75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24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latin typeface="Montserrat Light"/>
                        </a:rPr>
                        <a:t>Features / Brand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latin typeface="Montserrat Light"/>
                        </a:rPr>
                        <a:t>RoomPe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latin typeface="Montserrat Light"/>
                        </a:rPr>
                        <a:t>Good Host Spaces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latin typeface="Montserrat Light"/>
                        </a:rPr>
                        <a:t>Your Space / Stanza Living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en-IN" dirty="0">
                          <a:latin typeface="Montserrat Light"/>
                        </a:rPr>
                        <a:t>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latin typeface="Montserrat Light"/>
                        </a:rPr>
                        <a:t>Student Housing &amp;</a:t>
                      </a:r>
                      <a:br>
                        <a:rPr lang="en-IN" dirty="0">
                          <a:latin typeface="Montserrat Light"/>
                        </a:rPr>
                      </a:br>
                      <a:r>
                        <a:rPr lang="en-IN" dirty="0">
                          <a:latin typeface="Montserrat Light"/>
                        </a:rPr>
                        <a:t>Working Professional</a:t>
                      </a:r>
                      <a:endParaRPr lang="en-IN" dirty="0">
                        <a:solidFill>
                          <a:srgbClr val="00B050"/>
                        </a:solidFill>
                        <a:latin typeface="Montserrat Ligh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latin typeface="Montserrat Light"/>
                        </a:rPr>
                        <a:t>Student Housing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>
                          <a:solidFill>
                            <a:schemeClr val="tx1"/>
                          </a:solidFill>
                          <a:latin typeface="Montserrat Light"/>
                        </a:rPr>
                        <a:t>Student Housing</a:t>
                      </a:r>
                    </a:p>
                    <a:p>
                      <a:pPr algn="ctr"/>
                      <a:endParaRPr lang="en-IN" dirty="0">
                        <a:solidFill>
                          <a:schemeClr val="tx1"/>
                        </a:solidFill>
                        <a:latin typeface="Montserrat Ligh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en-IN" dirty="0">
                          <a:latin typeface="Montserrat Light"/>
                        </a:rPr>
                        <a:t>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latin typeface="Montserrat Light"/>
                        </a:rPr>
                        <a:t>B2B &amp; B2B2C</a:t>
                      </a:r>
                      <a:endParaRPr lang="en-IN" dirty="0">
                        <a:solidFill>
                          <a:srgbClr val="00B050"/>
                        </a:solidFill>
                        <a:latin typeface="Montserrat Ligh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latin typeface="Montserrat Light"/>
                        </a:rPr>
                        <a:t>B2B</a:t>
                      </a:r>
                      <a:endParaRPr lang="en-IN" dirty="0">
                        <a:solidFill>
                          <a:srgbClr val="00B050"/>
                        </a:solidFill>
                        <a:latin typeface="Montserrat Ligh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dirty="0">
                          <a:solidFill>
                            <a:schemeClr val="tx1"/>
                          </a:solidFill>
                          <a:latin typeface="Montserrat Light"/>
                        </a:rPr>
                        <a:t>B2B</a:t>
                      </a:r>
                      <a:r>
                        <a:rPr lang="en-IN" b="0" baseline="0" dirty="0">
                          <a:solidFill>
                            <a:schemeClr val="tx1"/>
                          </a:solidFill>
                          <a:latin typeface="Montserrat Light"/>
                        </a:rPr>
                        <a:t> &amp; B2C</a:t>
                      </a:r>
                      <a:endParaRPr lang="en-IN" b="0" dirty="0">
                        <a:solidFill>
                          <a:schemeClr val="tx1"/>
                        </a:solidFill>
                        <a:latin typeface="Montserrat Ligh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en-IN" dirty="0">
                          <a:latin typeface="Montserrat Light"/>
                        </a:rPr>
                        <a:t>Working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latin typeface="Montserrat Light"/>
                        </a:rPr>
                        <a:t>LTO </a:t>
                      </a:r>
                      <a:br>
                        <a:rPr lang="en-IN" dirty="0">
                          <a:latin typeface="Montserrat Light"/>
                        </a:rPr>
                      </a:br>
                      <a:r>
                        <a:rPr lang="en-IN" dirty="0">
                          <a:latin typeface="Montserrat Light"/>
                        </a:rPr>
                        <a:t>&amp; </a:t>
                      </a:r>
                      <a:br>
                        <a:rPr lang="en-IN" dirty="0">
                          <a:latin typeface="Montserrat Light"/>
                        </a:rPr>
                      </a:br>
                      <a:r>
                        <a:rPr lang="en-IN" dirty="0">
                          <a:latin typeface="Montserrat Light"/>
                        </a:rPr>
                        <a:t>Management Contract</a:t>
                      </a:r>
                      <a:endParaRPr lang="en-IN" dirty="0">
                        <a:solidFill>
                          <a:srgbClr val="00B050"/>
                        </a:solidFill>
                        <a:latin typeface="Montserrat Ligh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latin typeface="Montserrat Light"/>
                        </a:rPr>
                        <a:t>Purchase</a:t>
                      </a:r>
                      <a:r>
                        <a:rPr lang="en-IN" baseline="0" dirty="0">
                          <a:latin typeface="Montserrat Light"/>
                        </a:rPr>
                        <a:t> &amp; Operate</a:t>
                      </a:r>
                      <a:endParaRPr lang="en-IN" dirty="0">
                        <a:latin typeface="Montserrat Ligh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  <a:latin typeface="Montserrat Light"/>
                        </a:rPr>
                        <a:t>LTO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en-IN" dirty="0">
                          <a:latin typeface="Montserrat Light"/>
                        </a:rPr>
                        <a:t>Focus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latin typeface="Montserrat Light"/>
                        </a:rPr>
                        <a:t>Universities</a:t>
                      </a:r>
                      <a:r>
                        <a:rPr lang="en-IN" baseline="0" dirty="0">
                          <a:latin typeface="Montserrat Light"/>
                        </a:rPr>
                        <a:t> </a:t>
                      </a:r>
                      <a:br>
                        <a:rPr lang="en-IN" baseline="0" dirty="0">
                          <a:latin typeface="Montserrat Light"/>
                        </a:rPr>
                      </a:br>
                      <a:r>
                        <a:rPr lang="en-IN" baseline="0" dirty="0">
                          <a:latin typeface="Montserrat Light"/>
                        </a:rPr>
                        <a:t>&amp;</a:t>
                      </a:r>
                      <a:br>
                        <a:rPr lang="en-IN" baseline="0" dirty="0">
                          <a:latin typeface="Montserrat Light"/>
                        </a:rPr>
                      </a:br>
                      <a:r>
                        <a:rPr lang="en-IN" baseline="0" dirty="0">
                          <a:latin typeface="Montserrat Light"/>
                        </a:rPr>
                        <a:t>Corporate</a:t>
                      </a:r>
                      <a:endParaRPr lang="en-IN" dirty="0">
                        <a:solidFill>
                          <a:srgbClr val="00B050"/>
                        </a:solidFill>
                        <a:latin typeface="Montserrat Ligh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>
                          <a:latin typeface="Montserrat Light"/>
                        </a:rPr>
                        <a:t>Universities</a:t>
                      </a:r>
                      <a:endParaRPr lang="en-IN" dirty="0">
                        <a:solidFill>
                          <a:srgbClr val="00B050"/>
                        </a:solidFill>
                        <a:latin typeface="Montserrat Ligh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>
                          <a:solidFill>
                            <a:schemeClr val="tx1"/>
                          </a:solidFill>
                          <a:latin typeface="Montserrat Light"/>
                        </a:rPr>
                        <a:t>Universities &amp; Corporate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en-IN" dirty="0">
                          <a:latin typeface="Montserrat Light"/>
                        </a:rPr>
                        <a:t>Community Feature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dirty="0">
                          <a:solidFill>
                            <a:schemeClr val="tx1"/>
                          </a:solidFill>
                          <a:latin typeface="Montserrat Light"/>
                        </a:rPr>
                        <a:t>Exists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0" dirty="0">
                          <a:solidFill>
                            <a:schemeClr val="tx1"/>
                          </a:solidFill>
                          <a:latin typeface="Montserrat Light"/>
                        </a:rPr>
                        <a:t>Does</a:t>
                      </a:r>
                      <a:r>
                        <a:rPr lang="en-IN" b="0" baseline="0" dirty="0">
                          <a:solidFill>
                            <a:schemeClr val="tx1"/>
                          </a:solidFill>
                          <a:latin typeface="Montserrat Light"/>
                        </a:rPr>
                        <a:t> Not Exists</a:t>
                      </a:r>
                      <a:endParaRPr lang="en-IN" b="0" dirty="0">
                        <a:solidFill>
                          <a:schemeClr val="tx1"/>
                        </a:solidFill>
                        <a:latin typeface="Montserrat Ligh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>
                          <a:solidFill>
                            <a:schemeClr val="tx1"/>
                          </a:solidFill>
                          <a:latin typeface="Montserrat Light"/>
                        </a:rPr>
                        <a:t>Semi Exists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3887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>
            <a:extLst>
              <a:ext uri="{FF2B5EF4-FFF2-40B4-BE49-F238E27FC236}">
                <a16:creationId xmlns:a16="http://schemas.microsoft.com/office/drawing/2014/main" id="{9D4F9BD7-A114-F144-8E37-4F25CCF2F511}"/>
              </a:ext>
            </a:extLst>
          </p:cNvPr>
          <p:cNvSpPr txBox="1"/>
          <p:nvPr/>
        </p:nvSpPr>
        <p:spPr>
          <a:xfrm>
            <a:off x="4349564" y="76369"/>
            <a:ext cx="3763569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tx2"/>
                </a:solidFill>
                <a:latin typeface="Montserrat Bold"/>
                <a:ea typeface="Lato Black" charset="0"/>
                <a:cs typeface="Lato Black" charset="0"/>
              </a:rPr>
              <a:t>Traction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4F6AAD5-3C48-F04F-9857-772BB6ED2569}"/>
              </a:ext>
            </a:extLst>
          </p:cNvPr>
          <p:cNvSpPr/>
          <p:nvPr/>
        </p:nvSpPr>
        <p:spPr>
          <a:xfrm>
            <a:off x="883098" y="2334777"/>
            <a:ext cx="5018239" cy="1631295"/>
          </a:xfrm>
          <a:prstGeom prst="rect">
            <a:avLst/>
          </a:prstGeom>
          <a:noFill/>
          <a:ln w="63500">
            <a:solidFill>
              <a:srgbClr val="EFF1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Montserrat Bold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E8D182A-C873-704F-98BC-B6FEDC98E1EE}"/>
              </a:ext>
            </a:extLst>
          </p:cNvPr>
          <p:cNvSpPr/>
          <p:nvPr/>
        </p:nvSpPr>
        <p:spPr>
          <a:xfrm>
            <a:off x="6290660" y="2337644"/>
            <a:ext cx="5018239" cy="1631295"/>
          </a:xfrm>
          <a:prstGeom prst="rect">
            <a:avLst/>
          </a:prstGeom>
          <a:noFill/>
          <a:ln w="63500">
            <a:solidFill>
              <a:srgbClr val="EFF1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Montserrat Bold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108B2D7-4799-1043-9C03-7C82E0A30C17}"/>
              </a:ext>
            </a:extLst>
          </p:cNvPr>
          <p:cNvSpPr/>
          <p:nvPr/>
        </p:nvSpPr>
        <p:spPr>
          <a:xfrm>
            <a:off x="883098" y="4351317"/>
            <a:ext cx="5018239" cy="1631295"/>
          </a:xfrm>
          <a:prstGeom prst="rect">
            <a:avLst/>
          </a:prstGeom>
          <a:noFill/>
          <a:ln w="63500">
            <a:solidFill>
              <a:srgbClr val="EFF1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Montserrat Bold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1F95FC9-8C79-EF44-8908-13EDDD7429BE}"/>
              </a:ext>
            </a:extLst>
          </p:cNvPr>
          <p:cNvSpPr/>
          <p:nvPr/>
        </p:nvSpPr>
        <p:spPr>
          <a:xfrm>
            <a:off x="6290660" y="4354184"/>
            <a:ext cx="5018239" cy="1631295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Montserrat Bold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BC0FA65-D9E6-3349-899F-70BCE4539DBA}"/>
              </a:ext>
            </a:extLst>
          </p:cNvPr>
          <p:cNvGrpSpPr/>
          <p:nvPr/>
        </p:nvGrpSpPr>
        <p:grpSpPr>
          <a:xfrm>
            <a:off x="2622017" y="2711869"/>
            <a:ext cx="2926807" cy="1008726"/>
            <a:chOff x="4653030" y="5314212"/>
            <a:chExt cx="5853613" cy="2017452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8561F106-B628-A845-8223-36E0F229ED19}"/>
                </a:ext>
              </a:extLst>
            </p:cNvPr>
            <p:cNvSpPr/>
            <p:nvPr/>
          </p:nvSpPr>
          <p:spPr>
            <a:xfrm>
              <a:off x="4653030" y="5608116"/>
              <a:ext cx="5853613" cy="17235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040"/>
                </a:lnSpc>
              </a:pPr>
              <a:r>
                <a:rPr lang="en-US" sz="1400" dirty="0">
                  <a:latin typeface="Montserrat Bold"/>
                  <a:ea typeface="Montserrat Light" charset="0"/>
                  <a:cs typeface="Montserrat Light" charset="0"/>
                </a:rPr>
                <a:t>Campuses associated are</a:t>
              </a:r>
              <a:br>
                <a:rPr lang="en-US" sz="1400" dirty="0">
                  <a:latin typeface="Montserrat Bold"/>
                  <a:ea typeface="Montserrat Light" charset="0"/>
                  <a:cs typeface="Montserrat Light" charset="0"/>
                </a:rPr>
              </a:br>
              <a:r>
                <a:rPr lang="en-US" sz="1400" dirty="0">
                  <a:latin typeface="Montserrat Bold"/>
                  <a:ea typeface="Montserrat Light" charset="0"/>
                  <a:cs typeface="Montserrat Light" charset="0"/>
                </a:rPr>
                <a:t>Nirma University, </a:t>
              </a:r>
              <a:r>
                <a:rPr lang="en-US" sz="1400" dirty="0" err="1">
                  <a:latin typeface="Montserrat Bold"/>
                  <a:ea typeface="Montserrat Light" charset="0"/>
                  <a:cs typeface="Montserrat Light" charset="0"/>
                </a:rPr>
                <a:t>Navrachana</a:t>
              </a:r>
              <a:r>
                <a:rPr lang="en-US" sz="1400" dirty="0">
                  <a:latin typeface="Montserrat Bold"/>
                  <a:ea typeface="Montserrat Light" charset="0"/>
                  <a:cs typeface="Montserrat Light" charset="0"/>
                </a:rPr>
                <a:t> University, AIIM, AIDTM</a:t>
              </a: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843131EB-1DD2-484A-A3FB-F7EA6C1E890E}"/>
                </a:ext>
              </a:extLst>
            </p:cNvPr>
            <p:cNvSpPr/>
            <p:nvPr/>
          </p:nvSpPr>
          <p:spPr>
            <a:xfrm>
              <a:off x="4653030" y="5314212"/>
              <a:ext cx="5388281" cy="461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sz="900" dirty="0">
                <a:solidFill>
                  <a:schemeClr val="tx2"/>
                </a:solidFill>
                <a:latin typeface="Montserrat Bold"/>
                <a:ea typeface="Montserrat Bold" charset="0"/>
                <a:cs typeface="Montserrat Bold" charset="0"/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C4D74CE8-03C0-354B-8100-3C39FC91C40A}"/>
              </a:ext>
            </a:extLst>
          </p:cNvPr>
          <p:cNvGrpSpPr/>
          <p:nvPr/>
        </p:nvGrpSpPr>
        <p:grpSpPr>
          <a:xfrm>
            <a:off x="2622017" y="4728409"/>
            <a:ext cx="2926807" cy="1086670"/>
            <a:chOff x="4653030" y="5314212"/>
            <a:chExt cx="5853613" cy="2173340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D6FDEBFB-3608-5142-AF38-B6D8C0366B38}"/>
                </a:ext>
              </a:extLst>
            </p:cNvPr>
            <p:cNvSpPr/>
            <p:nvPr/>
          </p:nvSpPr>
          <p:spPr>
            <a:xfrm>
              <a:off x="4653030" y="5764004"/>
              <a:ext cx="5853613" cy="17235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040"/>
                </a:lnSpc>
              </a:pPr>
              <a:r>
                <a:rPr lang="en-US" sz="1400" dirty="0">
                  <a:latin typeface="Montserrat Bold"/>
                  <a:ea typeface="Montserrat Light" charset="0"/>
                  <a:cs typeface="Montserrat Light" charset="0"/>
                </a:rPr>
                <a:t>No of Beds with 95 – 98% Occupancy in B2B2C &amp; B2B Model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7C671AB7-4641-BE43-AEFF-2DAD943B961C}"/>
                </a:ext>
              </a:extLst>
            </p:cNvPr>
            <p:cNvSpPr/>
            <p:nvPr/>
          </p:nvSpPr>
          <p:spPr>
            <a:xfrm>
              <a:off x="4653030" y="5314212"/>
              <a:ext cx="5388281" cy="461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sz="900" dirty="0">
                <a:solidFill>
                  <a:schemeClr val="tx2"/>
                </a:solidFill>
                <a:latin typeface="Montserrat Bold"/>
                <a:ea typeface="Montserrat Bold" charset="0"/>
                <a:cs typeface="Montserrat Bold" charset="0"/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CCE3068C-73BB-0841-9FCB-49C2AE8C610D}"/>
              </a:ext>
            </a:extLst>
          </p:cNvPr>
          <p:cNvGrpSpPr/>
          <p:nvPr/>
        </p:nvGrpSpPr>
        <p:grpSpPr>
          <a:xfrm>
            <a:off x="7977787" y="2658835"/>
            <a:ext cx="2926807" cy="880486"/>
            <a:chOff x="4653030" y="5314212"/>
            <a:chExt cx="5853613" cy="1760972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3328D7EA-DF6B-9C45-BF5F-4E747E275CD3}"/>
                </a:ext>
              </a:extLst>
            </p:cNvPr>
            <p:cNvSpPr/>
            <p:nvPr/>
          </p:nvSpPr>
          <p:spPr>
            <a:xfrm>
              <a:off x="4653030" y="5864596"/>
              <a:ext cx="5853613" cy="12105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040"/>
                </a:lnSpc>
              </a:pPr>
              <a:r>
                <a:rPr lang="en-US" sz="1400" dirty="0">
                  <a:latin typeface="Montserrat Bold"/>
                  <a:ea typeface="Montserrat Light" charset="0"/>
                  <a:cs typeface="Montserrat Light" charset="0"/>
                </a:rPr>
                <a:t>Cities RoomPe has operational properties</a:t>
              </a: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70DEAC2F-543A-7D46-BAB4-5B7E51F12FBF}"/>
                </a:ext>
              </a:extLst>
            </p:cNvPr>
            <p:cNvSpPr/>
            <p:nvPr/>
          </p:nvSpPr>
          <p:spPr>
            <a:xfrm>
              <a:off x="4653030" y="5314212"/>
              <a:ext cx="5388281" cy="461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sz="900" dirty="0">
                <a:solidFill>
                  <a:schemeClr val="tx2"/>
                </a:solidFill>
                <a:latin typeface="Montserrat Bold"/>
                <a:ea typeface="Montserrat Bold" charset="0"/>
                <a:cs typeface="Montserrat Bold" charset="0"/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D023A715-D907-7E42-A63D-51526227612A}"/>
              </a:ext>
            </a:extLst>
          </p:cNvPr>
          <p:cNvGrpSpPr/>
          <p:nvPr/>
        </p:nvGrpSpPr>
        <p:grpSpPr>
          <a:xfrm>
            <a:off x="7977788" y="4728409"/>
            <a:ext cx="2926807" cy="533260"/>
            <a:chOff x="4653030" y="5314212"/>
            <a:chExt cx="5853613" cy="1066520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F8A49F4F-8399-F749-990B-FAB15BB2F536}"/>
                </a:ext>
              </a:extLst>
            </p:cNvPr>
            <p:cNvSpPr/>
            <p:nvPr/>
          </p:nvSpPr>
          <p:spPr>
            <a:xfrm>
              <a:off x="4653030" y="5729656"/>
              <a:ext cx="5853613" cy="6510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040"/>
                </a:lnSpc>
              </a:pPr>
              <a:endParaRPr lang="en-US" sz="1400" dirty="0">
                <a:solidFill>
                  <a:schemeClr val="tx2"/>
                </a:solidFill>
                <a:latin typeface="Montserrat Bold"/>
                <a:ea typeface="Montserrat Light" charset="0"/>
                <a:cs typeface="Montserrat Light" charset="0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6E645114-7851-C048-9BC3-11752C1A3484}"/>
                </a:ext>
              </a:extLst>
            </p:cNvPr>
            <p:cNvSpPr/>
            <p:nvPr/>
          </p:nvSpPr>
          <p:spPr>
            <a:xfrm>
              <a:off x="4653030" y="5314212"/>
              <a:ext cx="5388281" cy="461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sz="900" dirty="0">
                <a:solidFill>
                  <a:schemeClr val="bg1"/>
                </a:solidFill>
                <a:latin typeface="Montserrat Bold"/>
                <a:ea typeface="Montserrat Bold" charset="0"/>
                <a:cs typeface="Montserrat Bold" charset="0"/>
              </a:endParaRPr>
            </a:p>
          </p:txBody>
        </p:sp>
      </p:grpSp>
      <p:sp>
        <p:nvSpPr>
          <p:cNvPr id="66" name="Rectangle 65">
            <a:extLst>
              <a:ext uri="{FF2B5EF4-FFF2-40B4-BE49-F238E27FC236}">
                <a16:creationId xmlns:a16="http://schemas.microsoft.com/office/drawing/2014/main" id="{4A1062F2-3B7C-EC44-BAC6-628CECD5010D}"/>
              </a:ext>
            </a:extLst>
          </p:cNvPr>
          <p:cNvSpPr/>
          <p:nvPr/>
        </p:nvSpPr>
        <p:spPr>
          <a:xfrm>
            <a:off x="1325438" y="2919591"/>
            <a:ext cx="892275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dirty="0">
                <a:solidFill>
                  <a:schemeClr val="tx2"/>
                </a:solidFill>
                <a:latin typeface="Montserrat Bold"/>
                <a:ea typeface="Montserrat Bold" charset="0"/>
                <a:cs typeface="Montserrat Bold" charset="0"/>
              </a:rPr>
              <a:t>4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DC6AD6EE-1261-6641-944E-C3B3F888E787}"/>
              </a:ext>
            </a:extLst>
          </p:cNvPr>
          <p:cNvSpPr/>
          <p:nvPr/>
        </p:nvSpPr>
        <p:spPr>
          <a:xfrm>
            <a:off x="1325438" y="4936131"/>
            <a:ext cx="892275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dirty="0">
                <a:solidFill>
                  <a:schemeClr val="tx2"/>
                </a:solidFill>
                <a:latin typeface="Montserrat Bold"/>
                <a:ea typeface="Montserrat Bold" charset="0"/>
                <a:cs typeface="Montserrat Bold" charset="0"/>
              </a:rPr>
              <a:t>144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FE111937-E32B-FE45-8C42-07AF03C6373A}"/>
              </a:ext>
            </a:extLst>
          </p:cNvPr>
          <p:cNvSpPr/>
          <p:nvPr/>
        </p:nvSpPr>
        <p:spPr>
          <a:xfrm>
            <a:off x="6747981" y="2919591"/>
            <a:ext cx="892275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dirty="0">
                <a:solidFill>
                  <a:schemeClr val="tx2"/>
                </a:solidFill>
                <a:latin typeface="Montserrat Bold"/>
                <a:ea typeface="Montserrat Bold" charset="0"/>
                <a:cs typeface="Montserrat Bold" charset="0"/>
              </a:rPr>
              <a:t>2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9D7A5FD7-1DF9-3542-9A36-24CA3E5FBFDF}"/>
              </a:ext>
            </a:extLst>
          </p:cNvPr>
          <p:cNvSpPr/>
          <p:nvPr/>
        </p:nvSpPr>
        <p:spPr>
          <a:xfrm>
            <a:off x="6811142" y="4916895"/>
            <a:ext cx="3977273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50" b="1" dirty="0">
                <a:solidFill>
                  <a:schemeClr val="tx2"/>
                </a:solidFill>
                <a:latin typeface="Montserrat Bold"/>
                <a:ea typeface="Montserrat Bold" charset="0"/>
                <a:cs typeface="Montserrat Bold" charset="0"/>
              </a:rPr>
              <a:t>ARR of 132 Lacs</a:t>
            </a:r>
            <a:br>
              <a:rPr lang="en-US" sz="2650" b="1" dirty="0">
                <a:solidFill>
                  <a:schemeClr val="tx2"/>
                </a:solidFill>
                <a:latin typeface="Montserrat Bold"/>
                <a:ea typeface="Montserrat Bold" charset="0"/>
                <a:cs typeface="Montserrat Bold" charset="0"/>
              </a:rPr>
            </a:br>
            <a:r>
              <a:rPr lang="en-US" sz="1400" b="1" dirty="0">
                <a:solidFill>
                  <a:schemeClr val="tx2"/>
                </a:solidFill>
                <a:latin typeface="Montserrat Bold"/>
                <a:ea typeface="Montserrat Bold" charset="0"/>
                <a:cs typeface="Montserrat Bold" charset="0"/>
              </a:rPr>
              <a:t>FY 2022-23</a:t>
            </a:r>
            <a:endParaRPr lang="en-US" sz="2650" b="1" dirty="0">
              <a:solidFill>
                <a:schemeClr val="tx2"/>
              </a:solidFill>
              <a:latin typeface="Montserrat Bold"/>
              <a:ea typeface="Montserrat Bold" charset="0"/>
              <a:cs typeface="Montserrat Bold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3098" y="826928"/>
            <a:ext cx="10425801" cy="95410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400" i="1" dirty="0">
                <a:latin typeface="Montserrat Bold"/>
              </a:rPr>
              <a:t>33 Odd Direct Jobs of Blue Collar Workforce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400" i="1" dirty="0">
                <a:latin typeface="Montserrat Bold"/>
              </a:rPr>
              <a:t>A Soft-Node for Closure of 1050 Beds for Academic year 2022 in Management Contract Model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400" i="1" dirty="0">
                <a:latin typeface="Montserrat Bold"/>
              </a:rPr>
              <a:t>5 College Canteens LOI &amp; 2 Already running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400" i="1" dirty="0">
                <a:latin typeface="Montserrat Bold"/>
              </a:rPr>
              <a:t>1 Acquisition Offer from a Leading National Brand</a:t>
            </a:r>
          </a:p>
        </p:txBody>
      </p:sp>
    </p:spTree>
    <p:extLst>
      <p:ext uri="{BB962C8B-B14F-4D97-AF65-F5344CB8AC3E}">
        <p14:creationId xmlns:p14="http://schemas.microsoft.com/office/powerpoint/2010/main" val="1783639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>
            <a:extLst>
              <a:ext uri="{FF2B5EF4-FFF2-40B4-BE49-F238E27FC236}">
                <a16:creationId xmlns:a16="http://schemas.microsoft.com/office/drawing/2014/main" id="{9D4F9BD7-A114-F144-8E37-4F25CCF2F511}"/>
              </a:ext>
            </a:extLst>
          </p:cNvPr>
          <p:cNvSpPr txBox="1"/>
          <p:nvPr/>
        </p:nvSpPr>
        <p:spPr>
          <a:xfrm>
            <a:off x="2217713" y="461089"/>
            <a:ext cx="7487215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tx2"/>
                </a:solidFill>
                <a:latin typeface="Montserrat Bold"/>
                <a:ea typeface="Lato Black" charset="0"/>
                <a:cs typeface="Lato Black" charset="0"/>
              </a:rPr>
              <a:t>Competitive Advantage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27" y="1591787"/>
            <a:ext cx="11201060" cy="4961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449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roup 104">
            <a:extLst>
              <a:ext uri="{FF2B5EF4-FFF2-40B4-BE49-F238E27FC236}">
                <a16:creationId xmlns:a16="http://schemas.microsoft.com/office/drawing/2014/main" id="{3C06065A-E9FA-1C47-9EFB-11B8C4E3FC5E}"/>
              </a:ext>
            </a:extLst>
          </p:cNvPr>
          <p:cNvGrpSpPr/>
          <p:nvPr/>
        </p:nvGrpSpPr>
        <p:grpSpPr>
          <a:xfrm>
            <a:off x="755058" y="709666"/>
            <a:ext cx="4290478" cy="711290"/>
            <a:chOff x="11626301" y="1032440"/>
            <a:chExt cx="8580956" cy="1422580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E133785E-0B00-E64A-9AC0-44059588742B}"/>
                </a:ext>
              </a:extLst>
            </p:cNvPr>
            <p:cNvSpPr txBox="1"/>
            <p:nvPr/>
          </p:nvSpPr>
          <p:spPr>
            <a:xfrm>
              <a:off x="11626301" y="1531690"/>
              <a:ext cx="8580956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tx2"/>
                  </a:solidFill>
                  <a:latin typeface="Montserrat" pitchFamily="2" charset="77"/>
                  <a:ea typeface="Roboto" panose="02000000000000000000" pitchFamily="2" charset="0"/>
                  <a:cs typeface="Poppins Medium" pitchFamily="2" charset="77"/>
                </a:rPr>
                <a:t>Deval Patel &amp; Satya Mehta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DBC3E1C2-46ED-9F4A-B722-3A0873B76B06}"/>
                </a:ext>
              </a:extLst>
            </p:cNvPr>
            <p:cNvSpPr txBox="1"/>
            <p:nvPr/>
          </p:nvSpPr>
          <p:spPr>
            <a:xfrm>
              <a:off x="11657833" y="1032440"/>
              <a:ext cx="6374182" cy="4924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i="1" dirty="0">
                  <a:latin typeface="Montserrat Bold"/>
                </a:rPr>
                <a:t>We have a “strategic” plan its called doing things</a:t>
              </a:r>
              <a:endParaRPr lang="en-US" sz="1000" b="1" i="1" spc="150" dirty="0">
                <a:latin typeface="Montserrat Bold"/>
                <a:ea typeface="Lato Medium" panose="020F0502020204030203" pitchFamily="34" charset="0"/>
                <a:cs typeface="Lato Medium" panose="020F0502020204030203" pitchFamily="34" charset="0"/>
              </a:endParaRPr>
            </a:p>
          </p:txBody>
        </p:sp>
      </p:grpSp>
      <p:sp>
        <p:nvSpPr>
          <p:cNvPr id="40" name="Subtitle 2">
            <a:extLst>
              <a:ext uri="{FF2B5EF4-FFF2-40B4-BE49-F238E27FC236}">
                <a16:creationId xmlns:a16="http://schemas.microsoft.com/office/drawing/2014/main" id="{7D23C1D9-9E3A-3B40-A24A-4BE1C84E8302}"/>
              </a:ext>
            </a:extLst>
          </p:cNvPr>
          <p:cNvSpPr txBox="1">
            <a:spLocks/>
          </p:cNvSpPr>
          <p:nvPr/>
        </p:nvSpPr>
        <p:spPr>
          <a:xfrm>
            <a:off x="755058" y="1578936"/>
            <a:ext cx="4142995" cy="1802551"/>
          </a:xfrm>
          <a:prstGeom prst="rect">
            <a:avLst/>
          </a:prstGeom>
        </p:spPr>
        <p:txBody>
          <a:bodyPr vert="horz" wrap="square" lIns="108717" tIns="54359" rIns="108717" bIns="54359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en-US" sz="1400" dirty="0">
                <a:solidFill>
                  <a:schemeClr val="tx1"/>
                </a:solidFill>
                <a:latin typeface="Montserrat Light" pitchFamily="2" charset="77"/>
                <a:ea typeface="Roboto Light" panose="02000000000000000000" pitchFamily="2" charset="0"/>
                <a:cs typeface="Lato Light" panose="020F0502020204030203" pitchFamily="34" charset="0"/>
              </a:rPr>
              <a:t>BBA (KSVV) &amp; MBA (GTU) from same section, class, college, university and hostel room.</a:t>
            </a:r>
            <a:br>
              <a:rPr lang="en-US" sz="1400" dirty="0">
                <a:solidFill>
                  <a:schemeClr val="tx1"/>
                </a:solidFill>
                <a:latin typeface="Montserrat Light" pitchFamily="2" charset="77"/>
                <a:ea typeface="Roboto Light" panose="02000000000000000000" pitchFamily="2" charset="0"/>
                <a:cs typeface="Lato Light" panose="020F0502020204030203" pitchFamily="34" charset="0"/>
              </a:rPr>
            </a:br>
            <a:br>
              <a:rPr lang="en-US" sz="1400" dirty="0">
                <a:solidFill>
                  <a:schemeClr val="tx1"/>
                </a:solidFill>
                <a:latin typeface="Montserrat Light" pitchFamily="2" charset="77"/>
                <a:ea typeface="Roboto Light" panose="02000000000000000000" pitchFamily="2" charset="0"/>
                <a:cs typeface="Lato Light" panose="020F0502020204030203" pitchFamily="34" charset="0"/>
              </a:rPr>
            </a:br>
            <a:r>
              <a:rPr lang="en-US" sz="1400" dirty="0">
                <a:solidFill>
                  <a:schemeClr val="tx1"/>
                </a:solidFill>
                <a:latin typeface="Montserrat Light" pitchFamily="2" charset="77"/>
                <a:ea typeface="Roboto Light" panose="02000000000000000000" pitchFamily="2" charset="0"/>
                <a:cs typeface="Lato Light" panose="020F0502020204030203" pitchFamily="34" charset="0"/>
              </a:rPr>
              <a:t>Deval has a decade long experience in Operations &amp; Purchase; Satya has a background in Education&amp;  Sales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4783318-5D70-8B48-93BB-797979297D94}"/>
              </a:ext>
            </a:extLst>
          </p:cNvPr>
          <p:cNvGrpSpPr/>
          <p:nvPr/>
        </p:nvGrpSpPr>
        <p:grpSpPr>
          <a:xfrm>
            <a:off x="755058" y="4022514"/>
            <a:ext cx="4444172" cy="1564609"/>
            <a:chOff x="1506941" y="4928919"/>
            <a:chExt cx="8888343" cy="3129218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2393B67E-CE36-DD4D-ADA6-1AE728958B21}"/>
                </a:ext>
              </a:extLst>
            </p:cNvPr>
            <p:cNvGrpSpPr/>
            <p:nvPr/>
          </p:nvGrpSpPr>
          <p:grpSpPr>
            <a:xfrm>
              <a:off x="1506941" y="4928919"/>
              <a:ext cx="8888343" cy="1348073"/>
              <a:chOff x="8974717" y="10957016"/>
              <a:chExt cx="8888343" cy="1348073"/>
            </a:xfrm>
          </p:grpSpPr>
          <p:sp>
            <p:nvSpPr>
              <p:cNvPr id="42" name="Subtitle 2">
                <a:extLst>
                  <a:ext uri="{FF2B5EF4-FFF2-40B4-BE49-F238E27FC236}">
                    <a16:creationId xmlns:a16="http://schemas.microsoft.com/office/drawing/2014/main" id="{85126EFA-2E8A-8247-BC9A-D789BFE7796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958369" y="10957016"/>
                <a:ext cx="7904691" cy="1348073"/>
              </a:xfrm>
              <a:prstGeom prst="rect">
                <a:avLst/>
              </a:prstGeom>
            </p:spPr>
            <p:txBody>
              <a:bodyPr vert="horz" wrap="square" lIns="108717" tIns="54359" rIns="108717" bIns="54359" rtlCol="0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ts val="2150"/>
                  </a:lnSpc>
                </a:pPr>
                <a:r>
                  <a:rPr lang="en-US" sz="1400" dirty="0">
                    <a:solidFill>
                      <a:schemeClr val="tx1"/>
                    </a:solidFill>
                    <a:latin typeface="Montserrat Light" pitchFamily="2" charset="77"/>
                    <a:ea typeface="Roboto Light" panose="02000000000000000000" pitchFamily="2" charset="0"/>
                    <a:cs typeface="Lato Light" panose="020F0502020204030203" pitchFamily="34" charset="0"/>
                  </a:rPr>
                  <a:t>Deval manages purchase, accounting &amp; costs, operations, F&amp;B</a:t>
                </a:r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38074CD1-A3A8-234A-9D35-E0A95A5D75AA}"/>
                  </a:ext>
                </a:extLst>
              </p:cNvPr>
              <p:cNvSpPr/>
              <p:nvPr/>
            </p:nvSpPr>
            <p:spPr>
              <a:xfrm>
                <a:off x="8974717" y="11248520"/>
                <a:ext cx="715617" cy="715617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11FCA7D6-53EC-394C-B67D-1A8C3D2F5D83}"/>
                  </a:ext>
                </a:extLst>
              </p:cNvPr>
              <p:cNvGrpSpPr/>
              <p:nvPr/>
            </p:nvGrpSpPr>
            <p:grpSpPr>
              <a:xfrm>
                <a:off x="9227300" y="11585951"/>
                <a:ext cx="299660" cy="159558"/>
                <a:chOff x="3082436" y="1989275"/>
                <a:chExt cx="3644331" cy="1940468"/>
              </a:xfrm>
              <a:solidFill>
                <a:schemeClr val="bg1"/>
              </a:solidFill>
            </p:grpSpPr>
            <p:sp>
              <p:nvSpPr>
                <p:cNvPr id="45" name="Rectangle 44">
                  <a:extLst>
                    <a:ext uri="{FF2B5EF4-FFF2-40B4-BE49-F238E27FC236}">
                      <a16:creationId xmlns:a16="http://schemas.microsoft.com/office/drawing/2014/main" id="{9220EF27-EDE9-FC41-890B-6C6657180A23}"/>
                    </a:ext>
                  </a:extLst>
                </p:cNvPr>
                <p:cNvSpPr/>
                <p:nvPr/>
              </p:nvSpPr>
              <p:spPr>
                <a:xfrm rot="2700000">
                  <a:off x="2403909" y="2667802"/>
                  <a:ext cx="1940468" cy="583413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>
                    <a:solidFill>
                      <a:schemeClr val="tx1"/>
                    </a:solidFill>
                    <a:latin typeface="Montserrat Light" charset="0"/>
                    <a:ea typeface="Montserrat Light" charset="0"/>
                    <a:cs typeface="Montserrat Light" charset="0"/>
                  </a:endParaRPr>
                </a:p>
              </p:txBody>
            </p:sp>
            <p:sp>
              <p:nvSpPr>
                <p:cNvPr id="46" name="Rectangle 45">
                  <a:extLst>
                    <a:ext uri="{FF2B5EF4-FFF2-40B4-BE49-F238E27FC236}">
                      <a16:creationId xmlns:a16="http://schemas.microsoft.com/office/drawing/2014/main" id="{56497BE2-320B-1D4F-A27D-83A60CC622ED}"/>
                    </a:ext>
                  </a:extLst>
                </p:cNvPr>
                <p:cNvSpPr/>
                <p:nvPr/>
              </p:nvSpPr>
              <p:spPr>
                <a:xfrm rot="18900000">
                  <a:off x="3116669" y="2074002"/>
                  <a:ext cx="3610098" cy="587512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>
                    <a:solidFill>
                      <a:schemeClr val="tx1"/>
                    </a:solidFill>
                    <a:latin typeface="Montserrat Light" charset="0"/>
                    <a:ea typeface="Montserrat Light" charset="0"/>
                    <a:cs typeface="Montserrat Light" charset="0"/>
                  </a:endParaRPr>
                </a:p>
              </p:txBody>
            </p:sp>
          </p:grpSp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2C298FD6-6D86-8F47-AFBC-22697359CE04}"/>
                </a:ext>
              </a:extLst>
            </p:cNvPr>
            <p:cNvGrpSpPr/>
            <p:nvPr/>
          </p:nvGrpSpPr>
          <p:grpSpPr>
            <a:xfrm>
              <a:off x="1506941" y="6710064"/>
              <a:ext cx="8888341" cy="1348073"/>
              <a:chOff x="8974717" y="10957016"/>
              <a:chExt cx="8888341" cy="1348073"/>
            </a:xfrm>
          </p:grpSpPr>
          <p:sp>
            <p:nvSpPr>
              <p:cNvPr id="48" name="Subtitle 2">
                <a:extLst>
                  <a:ext uri="{FF2B5EF4-FFF2-40B4-BE49-F238E27FC236}">
                    <a16:creationId xmlns:a16="http://schemas.microsoft.com/office/drawing/2014/main" id="{DBAFFFA5-61B2-E745-A8B5-A14F37B6FFC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958367" y="10957016"/>
                <a:ext cx="7904691" cy="1348073"/>
              </a:xfrm>
              <a:prstGeom prst="rect">
                <a:avLst/>
              </a:prstGeom>
            </p:spPr>
            <p:txBody>
              <a:bodyPr vert="horz" wrap="square" lIns="108717" tIns="54359" rIns="108717" bIns="54359" rtlCol="0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ts val="2150"/>
                  </a:lnSpc>
                </a:pPr>
                <a:r>
                  <a:rPr lang="en-US" sz="1400" dirty="0">
                    <a:solidFill>
                      <a:schemeClr val="tx1"/>
                    </a:solidFill>
                    <a:latin typeface="Montserrat Light" pitchFamily="2" charset="77"/>
                    <a:ea typeface="Roboto Light" panose="02000000000000000000" pitchFamily="2" charset="0"/>
                    <a:cs typeface="Lato Light" panose="020F0502020204030203" pitchFamily="34" charset="0"/>
                  </a:rPr>
                  <a:t>Satya manages Business Development, Product, HR &amp; Outreach</a:t>
                </a:r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C12D6C9F-224E-B741-A08B-8A353721B134}"/>
                  </a:ext>
                </a:extLst>
              </p:cNvPr>
              <p:cNvSpPr/>
              <p:nvPr/>
            </p:nvSpPr>
            <p:spPr>
              <a:xfrm>
                <a:off x="8974717" y="11248520"/>
                <a:ext cx="715617" cy="71561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C519E7AF-858A-4A40-B968-C52A0FE2865F}"/>
                  </a:ext>
                </a:extLst>
              </p:cNvPr>
              <p:cNvGrpSpPr/>
              <p:nvPr/>
            </p:nvGrpSpPr>
            <p:grpSpPr>
              <a:xfrm>
                <a:off x="9227300" y="11585951"/>
                <a:ext cx="299660" cy="159558"/>
                <a:chOff x="3082436" y="1989275"/>
                <a:chExt cx="3644331" cy="1940468"/>
              </a:xfrm>
              <a:solidFill>
                <a:schemeClr val="bg1"/>
              </a:solidFill>
            </p:grpSpPr>
            <p:sp>
              <p:nvSpPr>
                <p:cNvPr id="51" name="Rectangle 50">
                  <a:extLst>
                    <a:ext uri="{FF2B5EF4-FFF2-40B4-BE49-F238E27FC236}">
                      <a16:creationId xmlns:a16="http://schemas.microsoft.com/office/drawing/2014/main" id="{F37D5880-55FD-9C4A-993B-158AE872F29E}"/>
                    </a:ext>
                  </a:extLst>
                </p:cNvPr>
                <p:cNvSpPr/>
                <p:nvPr/>
              </p:nvSpPr>
              <p:spPr>
                <a:xfrm rot="2700000">
                  <a:off x="2403909" y="2667802"/>
                  <a:ext cx="1940468" cy="583413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>
                    <a:solidFill>
                      <a:schemeClr val="tx1"/>
                    </a:solidFill>
                    <a:latin typeface="Montserrat Light" charset="0"/>
                    <a:ea typeface="Montserrat Light" charset="0"/>
                    <a:cs typeface="Montserrat Light" charset="0"/>
                  </a:endParaRPr>
                </a:p>
              </p:txBody>
            </p:sp>
            <p:sp>
              <p:nvSpPr>
                <p:cNvPr id="52" name="Rectangle 51">
                  <a:extLst>
                    <a:ext uri="{FF2B5EF4-FFF2-40B4-BE49-F238E27FC236}">
                      <a16:creationId xmlns:a16="http://schemas.microsoft.com/office/drawing/2014/main" id="{AE41579D-B61D-724D-B9AA-6724FFCF26ED}"/>
                    </a:ext>
                  </a:extLst>
                </p:cNvPr>
                <p:cNvSpPr/>
                <p:nvPr/>
              </p:nvSpPr>
              <p:spPr>
                <a:xfrm rot="18900000">
                  <a:off x="3116669" y="2074002"/>
                  <a:ext cx="3610098" cy="587512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>
                    <a:solidFill>
                      <a:schemeClr val="tx1"/>
                    </a:solidFill>
                    <a:latin typeface="Montserrat Light" charset="0"/>
                    <a:ea typeface="Montserrat Light" charset="0"/>
                    <a:cs typeface="Montserrat Light" charset="0"/>
                  </a:endParaRPr>
                </a:p>
              </p:txBody>
            </p:sp>
          </p:grpSp>
        </p:grp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034" y="1271822"/>
            <a:ext cx="3106190" cy="403231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7284102" y="5416648"/>
            <a:ext cx="4128053" cy="3399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150"/>
              </a:lnSpc>
            </a:pPr>
            <a:r>
              <a:rPr lang="en-US" sz="1200" b="1" dirty="0">
                <a:latin typeface="Montserrat Light" pitchFamily="2" charset="77"/>
                <a:ea typeface="Roboto Light" panose="02000000000000000000" pitchFamily="2" charset="0"/>
                <a:cs typeface="Lato Light" panose="020F0502020204030203" pitchFamily="34" charset="0"/>
              </a:rPr>
              <a:t>26.11.2010: The Day, idea was discussed first time ever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D4F9BD7-A114-F144-8E37-4F25CCF2F511}"/>
              </a:ext>
            </a:extLst>
          </p:cNvPr>
          <p:cNvSpPr txBox="1"/>
          <p:nvPr/>
        </p:nvSpPr>
        <p:spPr>
          <a:xfrm>
            <a:off x="4214220" y="188222"/>
            <a:ext cx="3763569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tx2"/>
                </a:solidFill>
                <a:latin typeface="Montserrat Bold"/>
                <a:ea typeface="Lato Black" charset="0"/>
                <a:cs typeface="Lato Black" charset="0"/>
              </a:rPr>
              <a:t>Team</a:t>
            </a:r>
          </a:p>
        </p:txBody>
      </p:sp>
    </p:spTree>
    <p:extLst>
      <p:ext uri="{BB962C8B-B14F-4D97-AF65-F5344CB8AC3E}">
        <p14:creationId xmlns:p14="http://schemas.microsoft.com/office/powerpoint/2010/main" val="3562356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roup 104">
            <a:extLst>
              <a:ext uri="{FF2B5EF4-FFF2-40B4-BE49-F238E27FC236}">
                <a16:creationId xmlns:a16="http://schemas.microsoft.com/office/drawing/2014/main" id="{3C06065A-E9FA-1C47-9EFB-11B8C4E3FC5E}"/>
              </a:ext>
            </a:extLst>
          </p:cNvPr>
          <p:cNvGrpSpPr/>
          <p:nvPr/>
        </p:nvGrpSpPr>
        <p:grpSpPr>
          <a:xfrm>
            <a:off x="628309" y="1336282"/>
            <a:ext cx="11449013" cy="3296613"/>
            <a:chOff x="11626301" y="1032440"/>
            <a:chExt cx="8580956" cy="6593226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E133785E-0B00-E64A-9AC0-44059588742B}"/>
                </a:ext>
              </a:extLst>
            </p:cNvPr>
            <p:cNvSpPr txBox="1"/>
            <p:nvPr/>
          </p:nvSpPr>
          <p:spPr>
            <a:xfrm>
              <a:off x="11626301" y="1531690"/>
              <a:ext cx="8580956" cy="609397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tx2"/>
                  </a:solidFill>
                  <a:latin typeface="Montserrat" pitchFamily="2" charset="77"/>
                  <a:ea typeface="Roboto" panose="02000000000000000000" pitchFamily="2" charset="0"/>
                  <a:cs typeface="Poppins Medium" pitchFamily="2" charset="77"/>
                </a:rPr>
                <a:t>Deval Patel</a:t>
              </a:r>
              <a:br>
                <a:rPr lang="en-US" sz="2400" dirty="0">
                  <a:solidFill>
                    <a:schemeClr val="tx2"/>
                  </a:solidFill>
                  <a:latin typeface="Montserrat" pitchFamily="2" charset="77"/>
                  <a:ea typeface="Roboto" panose="02000000000000000000" pitchFamily="2" charset="0"/>
                  <a:cs typeface="Poppins Medium" pitchFamily="2" charset="77"/>
                </a:rPr>
              </a:br>
              <a:endParaRPr lang="en-US" sz="1200" dirty="0">
                <a:solidFill>
                  <a:schemeClr val="tx2"/>
                </a:solidFill>
                <a:latin typeface="Montserrat" pitchFamily="2" charset="77"/>
                <a:ea typeface="Roboto" panose="02000000000000000000" pitchFamily="2" charset="0"/>
                <a:cs typeface="Poppins Medium" pitchFamily="2" charset="77"/>
              </a:endParaRPr>
            </a:p>
            <a:p>
              <a:pPr algn="just"/>
              <a:r>
                <a:rPr lang="en-US" sz="1200" dirty="0">
                  <a:solidFill>
                    <a:schemeClr val="tx2"/>
                  </a:solidFill>
                  <a:latin typeface="Montserrat" pitchFamily="2" charset="77"/>
                  <a:ea typeface="Roboto" panose="02000000000000000000" pitchFamily="2" charset="0"/>
                  <a:cs typeface="Poppins Medium" pitchFamily="2" charset="77"/>
                </a:rPr>
                <a:t>Started career with IIFL (Gold Sales) as a </a:t>
              </a:r>
              <a:r>
                <a:rPr lang="en-US" sz="1200" b="1" dirty="0">
                  <a:solidFill>
                    <a:schemeClr val="tx2"/>
                  </a:solidFill>
                  <a:latin typeface="Montserrat" pitchFamily="2" charset="77"/>
                  <a:ea typeface="Roboto" panose="02000000000000000000" pitchFamily="2" charset="0"/>
                  <a:cs typeface="Poppins Medium" pitchFamily="2" charset="77"/>
                </a:rPr>
                <a:t>Branch Head, </a:t>
              </a:r>
              <a:r>
                <a:rPr lang="en-US" sz="1200" dirty="0">
                  <a:solidFill>
                    <a:schemeClr val="tx2"/>
                  </a:solidFill>
                  <a:latin typeface="Montserrat" pitchFamily="2" charset="77"/>
                  <a:ea typeface="Roboto" panose="02000000000000000000" pitchFamily="2" charset="0"/>
                  <a:cs typeface="Poppins Medium" pitchFamily="2" charset="77"/>
                </a:rPr>
                <a:t>went to Toyota India (Car Sales) &amp; finally settled with </a:t>
              </a:r>
              <a:r>
                <a:rPr lang="en-US" sz="1200" b="1" dirty="0">
                  <a:solidFill>
                    <a:schemeClr val="tx2"/>
                  </a:solidFill>
                  <a:latin typeface="Montserrat" pitchFamily="2" charset="77"/>
                  <a:ea typeface="Roboto" panose="02000000000000000000" pitchFamily="2" charset="0"/>
                  <a:cs typeface="Poppins Medium" pitchFamily="2" charset="77"/>
                </a:rPr>
                <a:t>Molex International </a:t>
              </a:r>
              <a:r>
                <a:rPr lang="en-US" sz="1200" dirty="0">
                  <a:solidFill>
                    <a:schemeClr val="tx2"/>
                  </a:solidFill>
                  <a:latin typeface="Montserrat" pitchFamily="2" charset="77"/>
                  <a:ea typeface="Roboto" panose="02000000000000000000" pitchFamily="2" charset="0"/>
                  <a:cs typeface="Poppins Medium" pitchFamily="2" charset="77"/>
                </a:rPr>
                <a:t>for 8 Years in area of Operations, Purchase, &amp; Customer Support</a:t>
              </a:r>
              <a:r>
                <a:rPr lang="en-US" sz="1200" b="1" dirty="0">
                  <a:solidFill>
                    <a:schemeClr val="tx2"/>
                  </a:solidFill>
                  <a:latin typeface="Montserrat" pitchFamily="2" charset="77"/>
                  <a:ea typeface="Roboto" panose="02000000000000000000" pitchFamily="2" charset="0"/>
                  <a:cs typeface="Poppins Medium" pitchFamily="2" charset="77"/>
                </a:rPr>
                <a:t> </a:t>
              </a:r>
            </a:p>
            <a:p>
              <a:pPr algn="just"/>
              <a:endParaRPr lang="en-US" sz="1200" b="1" dirty="0">
                <a:solidFill>
                  <a:schemeClr val="tx2"/>
                </a:solidFill>
                <a:latin typeface="Montserrat" pitchFamily="2" charset="77"/>
                <a:ea typeface="Roboto" panose="02000000000000000000" pitchFamily="2" charset="0"/>
                <a:cs typeface="Poppins Medium" pitchFamily="2" charset="77"/>
              </a:endParaRPr>
            </a:p>
            <a:p>
              <a:pPr algn="just"/>
              <a:r>
                <a:rPr lang="en-US" sz="2400" b="1" dirty="0">
                  <a:solidFill>
                    <a:schemeClr val="tx2"/>
                  </a:solidFill>
                  <a:latin typeface="Montserrat" pitchFamily="2" charset="77"/>
                  <a:ea typeface="Roboto" panose="02000000000000000000" pitchFamily="2" charset="0"/>
                  <a:cs typeface="Poppins Medium" pitchFamily="2" charset="77"/>
                </a:rPr>
                <a:t>Satya Mehta</a:t>
              </a:r>
            </a:p>
            <a:p>
              <a:pPr algn="just"/>
              <a:endParaRPr lang="en-US" sz="1200" b="1" dirty="0">
                <a:solidFill>
                  <a:schemeClr val="tx2"/>
                </a:solidFill>
                <a:latin typeface="Montserrat" pitchFamily="2" charset="77"/>
                <a:ea typeface="Roboto" panose="02000000000000000000" pitchFamily="2" charset="0"/>
                <a:cs typeface="Poppins Medium" pitchFamily="2" charset="77"/>
              </a:endParaRPr>
            </a:p>
            <a:p>
              <a:pPr algn="just"/>
              <a:r>
                <a:rPr lang="en-US" sz="1200" dirty="0">
                  <a:solidFill>
                    <a:schemeClr val="tx2"/>
                  </a:solidFill>
                  <a:latin typeface="Montserrat" pitchFamily="2" charset="77"/>
                  <a:ea typeface="Roboto" panose="02000000000000000000" pitchFamily="2" charset="0"/>
                  <a:cs typeface="Poppins Medium" pitchFamily="2" charset="77"/>
                </a:rPr>
                <a:t>Started career as a commerce faculty post UGC-NET at a International School, went for Institutional and Franchise Sales for Schools and Pre School &amp; finally settled with </a:t>
              </a:r>
              <a:r>
                <a:rPr lang="en-US" sz="1200" b="1" dirty="0">
                  <a:solidFill>
                    <a:schemeClr val="tx2"/>
                  </a:solidFill>
                  <a:latin typeface="Montserrat" pitchFamily="2" charset="77"/>
                  <a:ea typeface="Roboto" panose="02000000000000000000" pitchFamily="2" charset="0"/>
                  <a:cs typeface="Poppins Medium" pitchFamily="2" charset="77"/>
                </a:rPr>
                <a:t>Endeavor Careers</a:t>
              </a:r>
              <a:r>
                <a:rPr lang="en-US" sz="1200" dirty="0">
                  <a:solidFill>
                    <a:schemeClr val="tx2"/>
                  </a:solidFill>
                  <a:latin typeface="Montserrat" pitchFamily="2" charset="77"/>
                  <a:ea typeface="Roboto" panose="02000000000000000000" pitchFamily="2" charset="0"/>
                  <a:cs typeface="Poppins Medium" pitchFamily="2" charset="77"/>
                </a:rPr>
                <a:t> for 6 Years as National Sales Manager – UG Products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DBC3E1C2-46ED-9F4A-B722-3A0873B76B06}"/>
                </a:ext>
              </a:extLst>
            </p:cNvPr>
            <p:cNvSpPr txBox="1"/>
            <p:nvPr/>
          </p:nvSpPr>
          <p:spPr>
            <a:xfrm>
              <a:off x="11657833" y="1032440"/>
              <a:ext cx="369462" cy="4924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000" b="1" i="1" spc="150" dirty="0">
                <a:latin typeface="Montserrat Bold"/>
                <a:ea typeface="Lato Medium" panose="020F0502020204030203" pitchFamily="34" charset="0"/>
                <a:cs typeface="Lato Medium" panose="020F0502020204030203" pitchFamily="34" charset="0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44783318-5D70-8B48-93BB-797979297D94}"/>
              </a:ext>
            </a:extLst>
          </p:cNvPr>
          <p:cNvGrpSpPr/>
          <p:nvPr/>
        </p:nvGrpSpPr>
        <p:grpSpPr>
          <a:xfrm>
            <a:off x="956963" y="1731988"/>
            <a:ext cx="4316473" cy="1252601"/>
            <a:chOff x="1762339" y="4928919"/>
            <a:chExt cx="8632945" cy="2505202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2393B67E-CE36-DD4D-ADA6-1AE728958B21}"/>
                </a:ext>
              </a:extLst>
            </p:cNvPr>
            <p:cNvGrpSpPr/>
            <p:nvPr/>
          </p:nvGrpSpPr>
          <p:grpSpPr>
            <a:xfrm>
              <a:off x="1762339" y="4928919"/>
              <a:ext cx="8632945" cy="724055"/>
              <a:chOff x="9230115" y="10957016"/>
              <a:chExt cx="8632945" cy="724055"/>
            </a:xfrm>
          </p:grpSpPr>
          <p:sp>
            <p:nvSpPr>
              <p:cNvPr id="42" name="Subtitle 2">
                <a:extLst>
                  <a:ext uri="{FF2B5EF4-FFF2-40B4-BE49-F238E27FC236}">
                    <a16:creationId xmlns:a16="http://schemas.microsoft.com/office/drawing/2014/main" id="{85126EFA-2E8A-8247-BC9A-D789BFE7796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958369" y="10957016"/>
                <a:ext cx="7904691" cy="724055"/>
              </a:xfrm>
              <a:prstGeom prst="rect">
                <a:avLst/>
              </a:prstGeom>
            </p:spPr>
            <p:txBody>
              <a:bodyPr vert="horz" wrap="square" lIns="108717" tIns="54359" rIns="108717" bIns="54359" rtlCol="0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ts val="2150"/>
                  </a:lnSpc>
                </a:pPr>
                <a:endParaRPr lang="en-US" sz="1400" dirty="0">
                  <a:solidFill>
                    <a:schemeClr val="tx1"/>
                  </a:solidFill>
                  <a:latin typeface="Montserrat Light" pitchFamily="2" charset="77"/>
                  <a:ea typeface="Roboto Light" panose="02000000000000000000" pitchFamily="2" charset="0"/>
                  <a:cs typeface="Lato Light" panose="020F0502020204030203" pitchFamily="34" charset="0"/>
                </a:endParaRPr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56497BE2-320B-1D4F-A27D-83A60CC622ED}"/>
                  </a:ext>
                </a:extLst>
              </p:cNvPr>
              <p:cNvSpPr/>
              <p:nvPr/>
            </p:nvSpPr>
            <p:spPr>
              <a:xfrm rot="18900000">
                <a:off x="9230115" y="11592917"/>
                <a:ext cx="296846" cy="4831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>
                  <a:solidFill>
                    <a:schemeClr val="tx1"/>
                  </a:solidFill>
                  <a:latin typeface="Montserrat Light" charset="0"/>
                  <a:ea typeface="Montserrat Light" charset="0"/>
                  <a:cs typeface="Montserrat Light" charset="0"/>
                </a:endParaRPr>
              </a:p>
            </p:txBody>
          </p:sp>
        </p:grpSp>
        <p:sp>
          <p:nvSpPr>
            <p:cNvPr id="48" name="Subtitle 2">
              <a:extLst>
                <a:ext uri="{FF2B5EF4-FFF2-40B4-BE49-F238E27FC236}">
                  <a16:creationId xmlns:a16="http://schemas.microsoft.com/office/drawing/2014/main" id="{DBAFFFA5-61B2-E745-A8B5-A14F37B6FFC5}"/>
                </a:ext>
              </a:extLst>
            </p:cNvPr>
            <p:cNvSpPr txBox="1">
              <a:spLocks/>
            </p:cNvSpPr>
            <p:nvPr/>
          </p:nvSpPr>
          <p:spPr>
            <a:xfrm>
              <a:off x="2490591" y="6710065"/>
              <a:ext cx="7904691" cy="724056"/>
            </a:xfrm>
            <a:prstGeom prst="rect">
              <a:avLst/>
            </a:prstGeom>
          </p:spPr>
          <p:txBody>
            <a:bodyPr vert="horz" wrap="square" lIns="108717" tIns="54359" rIns="108717" bIns="54359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2150"/>
                </a:lnSpc>
              </a:pPr>
              <a:endParaRPr lang="en-US" sz="1400" dirty="0">
                <a:solidFill>
                  <a:schemeClr val="tx1"/>
                </a:solidFill>
                <a:latin typeface="Montserrat Light" pitchFamily="2" charset="77"/>
                <a:ea typeface="Roboto Light" panose="02000000000000000000" pitchFamily="2" charset="0"/>
                <a:cs typeface="Lato Light" panose="020F0502020204030203" pitchFamily="34" charset="0"/>
              </a:endParaRP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9D4F9BD7-A114-F144-8E37-4F25CCF2F511}"/>
              </a:ext>
            </a:extLst>
          </p:cNvPr>
          <p:cNvSpPr txBox="1"/>
          <p:nvPr/>
        </p:nvSpPr>
        <p:spPr>
          <a:xfrm>
            <a:off x="4214220" y="188222"/>
            <a:ext cx="3763569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tx2"/>
                </a:solidFill>
                <a:latin typeface="Montserrat Bold"/>
                <a:ea typeface="Lato Black" charset="0"/>
                <a:cs typeface="Lato Black" charset="0"/>
              </a:rPr>
              <a:t>Team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133785E-0B00-E64A-9AC0-44059588742B}"/>
              </a:ext>
            </a:extLst>
          </p:cNvPr>
          <p:cNvSpPr txBox="1"/>
          <p:nvPr/>
        </p:nvSpPr>
        <p:spPr>
          <a:xfrm>
            <a:off x="628309" y="3946000"/>
            <a:ext cx="4290478" cy="15081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Montserrat" pitchFamily="2" charset="77"/>
                <a:ea typeface="Roboto" panose="02000000000000000000" pitchFamily="2" charset="0"/>
                <a:cs typeface="Poppins Medium" pitchFamily="2" charset="77"/>
              </a:rPr>
              <a:t>Supported &amp; Mentored by</a:t>
            </a:r>
          </a:p>
          <a:p>
            <a:pPr algn="ctr"/>
            <a:endParaRPr lang="en-US" dirty="0">
              <a:solidFill>
                <a:schemeClr val="tx2"/>
              </a:solidFill>
              <a:latin typeface="Montserrat" pitchFamily="2" charset="77"/>
              <a:ea typeface="Roboto" panose="02000000000000000000" pitchFamily="2" charset="0"/>
              <a:cs typeface="Poppins Medium" pitchFamily="2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tx2"/>
                </a:solidFill>
                <a:latin typeface="Montserrat" pitchFamily="2" charset="77"/>
                <a:ea typeface="Roboto" panose="02000000000000000000" pitchFamily="2" charset="0"/>
                <a:cs typeface="Poppins Medium" pitchFamily="2" charset="77"/>
              </a:rPr>
              <a:t>Jaykishan</a:t>
            </a:r>
            <a:r>
              <a:rPr lang="en-US" sz="1400" dirty="0">
                <a:solidFill>
                  <a:schemeClr val="tx2"/>
                </a:solidFill>
                <a:latin typeface="Montserrat" pitchFamily="2" charset="77"/>
                <a:ea typeface="Roboto" panose="02000000000000000000" pitchFamily="2" charset="0"/>
                <a:cs typeface="Poppins Medium" pitchFamily="2" charset="77"/>
              </a:rPr>
              <a:t> </a:t>
            </a:r>
            <a:r>
              <a:rPr lang="en-US" sz="1400" dirty="0" err="1">
                <a:solidFill>
                  <a:schemeClr val="tx2"/>
                </a:solidFill>
                <a:latin typeface="Montserrat" pitchFamily="2" charset="77"/>
                <a:ea typeface="Roboto" panose="02000000000000000000" pitchFamily="2" charset="0"/>
                <a:cs typeface="Poppins Medium" pitchFamily="2" charset="77"/>
              </a:rPr>
              <a:t>Fefar</a:t>
            </a:r>
            <a:r>
              <a:rPr lang="en-US" sz="1400" dirty="0">
                <a:solidFill>
                  <a:schemeClr val="tx2"/>
                </a:solidFill>
                <a:latin typeface="Montserrat" pitchFamily="2" charset="77"/>
                <a:ea typeface="Roboto" panose="02000000000000000000" pitchFamily="2" charset="0"/>
                <a:cs typeface="Poppins Medium" pitchFamily="2" charset="77"/>
              </a:rPr>
              <a:t> – 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  <a:latin typeface="Montserrat" pitchFamily="2" charset="77"/>
                <a:ea typeface="Roboto" panose="02000000000000000000" pitchFamily="2" charset="0"/>
                <a:cs typeface="Poppins Medium" pitchFamily="2" charset="77"/>
              </a:rPr>
              <a:t>CFA Ravi </a:t>
            </a:r>
            <a:r>
              <a:rPr lang="en-US" sz="1400" dirty="0" err="1">
                <a:solidFill>
                  <a:schemeClr val="tx2"/>
                </a:solidFill>
                <a:latin typeface="Montserrat" pitchFamily="2" charset="77"/>
                <a:ea typeface="Roboto" panose="02000000000000000000" pitchFamily="2" charset="0"/>
                <a:cs typeface="Poppins Medium" pitchFamily="2" charset="77"/>
              </a:rPr>
              <a:t>Uttamchandani</a:t>
            </a:r>
            <a:r>
              <a:rPr lang="en-US" sz="1400" dirty="0">
                <a:solidFill>
                  <a:schemeClr val="tx2"/>
                </a:solidFill>
                <a:latin typeface="Montserrat" pitchFamily="2" charset="77"/>
                <a:ea typeface="Roboto" panose="02000000000000000000" pitchFamily="2" charset="0"/>
                <a:cs typeface="Poppins Medium" pitchFamily="2" charset="77"/>
              </a:rPr>
              <a:t> – Finances &amp; Strategy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tx2"/>
                </a:solidFill>
                <a:latin typeface="Montserrat" pitchFamily="2" charset="77"/>
                <a:ea typeface="Roboto" panose="02000000000000000000" pitchFamily="2" charset="0"/>
                <a:cs typeface="Poppins Medium" pitchFamily="2" charset="77"/>
              </a:rPr>
              <a:t>Hemang</a:t>
            </a:r>
            <a:r>
              <a:rPr lang="en-US" sz="1400" dirty="0">
                <a:solidFill>
                  <a:schemeClr val="tx2"/>
                </a:solidFill>
                <a:latin typeface="Montserrat" pitchFamily="2" charset="77"/>
                <a:ea typeface="Roboto" panose="02000000000000000000" pitchFamily="2" charset="0"/>
                <a:cs typeface="Poppins Medium" pitchFamily="2" charset="77"/>
              </a:rPr>
              <a:t> Patel – Strategy</a:t>
            </a:r>
          </a:p>
          <a:p>
            <a:endParaRPr lang="en-US" sz="1400" b="1" dirty="0">
              <a:solidFill>
                <a:schemeClr val="tx2"/>
              </a:solidFill>
              <a:latin typeface="Montserrat" pitchFamily="2" charset="77"/>
              <a:ea typeface="Roboto" panose="02000000000000000000" pitchFamily="2" charset="0"/>
              <a:cs typeface="Poppins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2618235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>
            <a:extLst>
              <a:ext uri="{FF2B5EF4-FFF2-40B4-BE49-F238E27FC236}">
                <a16:creationId xmlns:a16="http://schemas.microsoft.com/office/drawing/2014/main" id="{9D4F9BD7-A114-F144-8E37-4F25CCF2F511}"/>
              </a:ext>
            </a:extLst>
          </p:cNvPr>
          <p:cNvSpPr txBox="1"/>
          <p:nvPr/>
        </p:nvSpPr>
        <p:spPr>
          <a:xfrm>
            <a:off x="883098" y="372798"/>
            <a:ext cx="10425801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tx2"/>
                </a:solidFill>
                <a:latin typeface="Montserrat Bold"/>
                <a:ea typeface="Lato Black" charset="0"/>
                <a:cs typeface="Lato Black" charset="0"/>
              </a:rPr>
              <a:t>Revenue Assumptions &amp; Numbers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67485" y="1142239"/>
            <a:ext cx="9813957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sz="1400" dirty="0">
              <a:latin typeface="Montserra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tx2"/>
                </a:solidFill>
                <a:latin typeface="Montserrat"/>
              </a:rPr>
              <a:t>The minimum ticket size per bed are: (A) LTO Model – 10500 / Month </a:t>
            </a:r>
            <a:br>
              <a:rPr lang="en-IN" dirty="0">
                <a:solidFill>
                  <a:schemeClr val="tx2"/>
                </a:solidFill>
                <a:latin typeface="Montserrat"/>
              </a:rPr>
            </a:br>
            <a:r>
              <a:rPr lang="en-IN" dirty="0">
                <a:solidFill>
                  <a:schemeClr val="tx2"/>
                </a:solidFill>
                <a:latin typeface="Montserrat"/>
              </a:rPr>
              <a:t>(B) Management Contract – 7000 / Month; which are least possible (ticket size will be any day higher in actuals)</a:t>
            </a:r>
            <a:br>
              <a:rPr lang="en-IN" dirty="0">
                <a:solidFill>
                  <a:schemeClr val="tx2"/>
                </a:solidFill>
                <a:latin typeface="Montserrat"/>
              </a:rPr>
            </a:br>
            <a:endParaRPr lang="en-IN" dirty="0">
              <a:solidFill>
                <a:schemeClr val="tx2"/>
              </a:solidFill>
              <a:latin typeface="Montserra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tx2"/>
                </a:solidFill>
                <a:latin typeface="Montserrat"/>
              </a:rPr>
              <a:t>Per bed CAPEX investments considered are: (A) LTO Model – 40000 </a:t>
            </a:r>
            <a:br>
              <a:rPr lang="en-IN" dirty="0">
                <a:solidFill>
                  <a:schemeClr val="tx2"/>
                </a:solidFill>
                <a:latin typeface="Montserrat"/>
              </a:rPr>
            </a:br>
            <a:r>
              <a:rPr lang="en-IN" dirty="0">
                <a:solidFill>
                  <a:schemeClr val="tx2"/>
                </a:solidFill>
                <a:latin typeface="Montserrat"/>
              </a:rPr>
              <a:t>(B) Management Contract – 10000</a:t>
            </a:r>
            <a:br>
              <a:rPr lang="en-IN" dirty="0">
                <a:solidFill>
                  <a:schemeClr val="tx2"/>
                </a:solidFill>
                <a:latin typeface="Montserrat"/>
              </a:rPr>
            </a:br>
            <a:endParaRPr lang="en-IN" dirty="0">
              <a:solidFill>
                <a:schemeClr val="tx2"/>
              </a:solidFill>
              <a:latin typeface="Montserra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tx2"/>
                </a:solidFill>
                <a:latin typeface="Montserrat"/>
              </a:rPr>
              <a:t>Revenue from cross sales of services (college canteen – cafeteria, housekeeping) &amp; VAS (top ups of food, housekeeping, laundry, community model) are not factored in the calculation</a:t>
            </a:r>
            <a:br>
              <a:rPr lang="en-IN" dirty="0">
                <a:solidFill>
                  <a:schemeClr val="tx2"/>
                </a:solidFill>
                <a:latin typeface="Montserrat"/>
              </a:rPr>
            </a:br>
            <a:endParaRPr lang="en-IN" dirty="0">
              <a:solidFill>
                <a:schemeClr val="tx2"/>
              </a:solidFill>
              <a:latin typeface="Montserra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tx2"/>
                </a:solidFill>
                <a:latin typeface="Montserrat"/>
              </a:rPr>
              <a:t>Per campus beds acquisition are again considered at a modest level; bigger the campus, better the numbers</a:t>
            </a:r>
            <a:br>
              <a:rPr lang="en-IN" dirty="0">
                <a:solidFill>
                  <a:schemeClr val="tx2"/>
                </a:solidFill>
                <a:latin typeface="Montserrat"/>
              </a:rPr>
            </a:br>
            <a:endParaRPr lang="en-IN" dirty="0">
              <a:solidFill>
                <a:schemeClr val="tx2"/>
              </a:solidFill>
              <a:latin typeface="Montserra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tx2"/>
                </a:solidFill>
                <a:latin typeface="Montserrat"/>
              </a:rPr>
              <a:t>Cities with multiple campuses of RoomPe facilities will have centralized deployment of food, Laundry, housekeeping, maintenance Staff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1400" dirty="0">
              <a:solidFill>
                <a:schemeClr val="tx2"/>
              </a:solidFill>
              <a:latin typeface="Montserra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1400" dirty="0">
              <a:solidFill>
                <a:schemeClr val="tx2"/>
              </a:solidFill>
              <a:latin typeface="Montserra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1400" dirty="0">
              <a:solidFill>
                <a:schemeClr val="tx2"/>
              </a:solidFill>
              <a:latin typeface="Montserra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1400" dirty="0">
              <a:solidFill>
                <a:schemeClr val="tx2"/>
              </a:solidFill>
              <a:latin typeface="Montserra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1400" dirty="0">
              <a:latin typeface="Montserra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1400" dirty="0"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374832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FDFAA8F9-FD15-42DD-B3A8-3639CABE451F}"/>
              </a:ext>
            </a:extLst>
          </p:cNvPr>
          <p:cNvSpPr txBox="1"/>
          <p:nvPr/>
        </p:nvSpPr>
        <p:spPr>
          <a:xfrm>
            <a:off x="883099" y="505940"/>
            <a:ext cx="10425801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  <a:latin typeface="Montserrat Bold"/>
                <a:ea typeface="Lato Black" charset="0"/>
                <a:cs typeface="Lato Black" charset="0"/>
              </a:rPr>
              <a:t>Ask &amp; Proposal for Raising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52406B2-49D9-4DE1-B5D9-B0CB19C484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882201"/>
              </p:ext>
            </p:extLst>
          </p:nvPr>
        </p:nvGraphicFramePr>
        <p:xfrm>
          <a:off x="2204171" y="2757555"/>
          <a:ext cx="8679768" cy="1029979"/>
        </p:xfrm>
        <a:graphic>
          <a:graphicData uri="http://schemas.openxmlformats.org/drawingml/2006/table">
            <a:tbl>
              <a:tblPr/>
              <a:tblGrid>
                <a:gridCol w="2402293">
                  <a:extLst>
                    <a:ext uri="{9D8B030D-6E8A-4147-A177-3AD203B41FA5}">
                      <a16:colId xmlns:a16="http://schemas.microsoft.com/office/drawing/2014/main" val="1060655279"/>
                    </a:ext>
                  </a:extLst>
                </a:gridCol>
                <a:gridCol w="2451320">
                  <a:extLst>
                    <a:ext uri="{9D8B030D-6E8A-4147-A177-3AD203B41FA5}">
                      <a16:colId xmlns:a16="http://schemas.microsoft.com/office/drawing/2014/main" val="3112005349"/>
                    </a:ext>
                  </a:extLst>
                </a:gridCol>
                <a:gridCol w="3826155">
                  <a:extLst>
                    <a:ext uri="{9D8B030D-6E8A-4147-A177-3AD203B41FA5}">
                      <a16:colId xmlns:a16="http://schemas.microsoft.com/office/drawing/2014/main" val="3498810587"/>
                    </a:ext>
                  </a:extLst>
                </a:gridCol>
              </a:tblGrid>
              <a:tr h="4654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Fund Callout (in Cr.)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77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Company Valuation (Pre Money)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777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</a:t>
                      </a:r>
                      <a:r>
                        <a:rPr lang="en-US" sz="20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(Post Money)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777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747655"/>
                  </a:ext>
                </a:extLst>
              </a:tr>
              <a:tr h="4108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₹ 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₹ 10.2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D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D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353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26242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FDFAA8F9-FD15-42DD-B3A8-3639CABE451F}"/>
              </a:ext>
            </a:extLst>
          </p:cNvPr>
          <p:cNvSpPr txBox="1"/>
          <p:nvPr/>
        </p:nvSpPr>
        <p:spPr>
          <a:xfrm>
            <a:off x="964581" y="180016"/>
            <a:ext cx="10425801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  <a:latin typeface="Montserrat Bold"/>
                <a:ea typeface="Lato Black" charset="0"/>
                <a:cs typeface="Lato Black" charset="0"/>
              </a:rPr>
              <a:t>Fund Usage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52406B2-49D9-4DE1-B5D9-B0CB19C484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545195"/>
              </p:ext>
            </p:extLst>
          </p:nvPr>
        </p:nvGraphicFramePr>
        <p:xfrm>
          <a:off x="1218640" y="977774"/>
          <a:ext cx="10062540" cy="2506944"/>
        </p:xfrm>
        <a:graphic>
          <a:graphicData uri="http://schemas.openxmlformats.org/drawingml/2006/table">
            <a:tbl>
              <a:tblPr/>
              <a:tblGrid>
                <a:gridCol w="2785002">
                  <a:extLst>
                    <a:ext uri="{9D8B030D-6E8A-4147-A177-3AD203B41FA5}">
                      <a16:colId xmlns:a16="http://schemas.microsoft.com/office/drawing/2014/main" val="1060655279"/>
                    </a:ext>
                  </a:extLst>
                </a:gridCol>
                <a:gridCol w="2841839">
                  <a:extLst>
                    <a:ext uri="{9D8B030D-6E8A-4147-A177-3AD203B41FA5}">
                      <a16:colId xmlns:a16="http://schemas.microsoft.com/office/drawing/2014/main" val="3112005349"/>
                    </a:ext>
                  </a:extLst>
                </a:gridCol>
                <a:gridCol w="4435699">
                  <a:extLst>
                    <a:ext uri="{9D8B030D-6E8A-4147-A177-3AD203B41FA5}">
                      <a16:colId xmlns:a16="http://schemas.microsoft.com/office/drawing/2014/main" val="3498810587"/>
                    </a:ext>
                  </a:extLst>
                </a:gridCol>
              </a:tblGrid>
              <a:tr h="4526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Usage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77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Amount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77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Remarks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777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747655"/>
                  </a:ext>
                </a:extLst>
              </a:tr>
              <a:tr h="4108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Team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 Month Salary of 10 Team Members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777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8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Capacity Building – Corporate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 Infra</a:t>
                      </a:r>
                      <a:r>
                        <a:rPr lang="en-US" sz="1400" b="0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&amp; Setup of Departments</a:t>
                      </a:r>
                      <a:endParaRPr lang="en-US" sz="14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777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0854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Capacity Building – Operations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Housekeeping,</a:t>
                      </a:r>
                      <a:r>
                        <a:rPr lang="en-US" sz="1400" b="0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Security, &amp; Internal SOPs</a:t>
                      </a:r>
                      <a:endParaRPr lang="en-US" sz="14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777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854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LTO Properties – 350 Beds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Generating Revenue of 48000000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777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0854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Brand Makeover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Website, PR, Social Media &amp; Marketing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777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52406B2-49D9-4DE1-B5D9-B0CB19C484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229304"/>
              </p:ext>
            </p:extLst>
          </p:nvPr>
        </p:nvGraphicFramePr>
        <p:xfrm>
          <a:off x="3329886" y="4227968"/>
          <a:ext cx="4966704" cy="2436784"/>
        </p:xfrm>
        <a:graphic>
          <a:graphicData uri="http://schemas.openxmlformats.org/drawingml/2006/table">
            <a:tbl>
              <a:tblPr/>
              <a:tblGrid>
                <a:gridCol w="2458268">
                  <a:extLst>
                    <a:ext uri="{9D8B030D-6E8A-4147-A177-3AD203B41FA5}">
                      <a16:colId xmlns:a16="http://schemas.microsoft.com/office/drawing/2014/main" val="1060655279"/>
                    </a:ext>
                  </a:extLst>
                </a:gridCol>
                <a:gridCol w="2508436">
                  <a:extLst>
                    <a:ext uri="{9D8B030D-6E8A-4147-A177-3AD203B41FA5}">
                      <a16:colId xmlns:a16="http://schemas.microsoft.com/office/drawing/2014/main" val="3112005349"/>
                    </a:ext>
                  </a:extLst>
                </a:gridCol>
              </a:tblGrid>
              <a:tr h="3286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Usage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77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Amount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777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747655"/>
                  </a:ext>
                </a:extLst>
              </a:tr>
              <a:tr h="3393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Existing – 140 Beds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15,624,000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D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3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700 beds LOI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IN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50,400,000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D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387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LTO Properties – 350 Beds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48,000,000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D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387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Additional 600 Beds via Management</a:t>
                      </a:r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Contract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43,200,000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D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9387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Reinvestment </a:t>
                      </a:r>
                      <a:r>
                        <a:rPr lang="en-US" sz="120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from Free Cash Flow - 3 B2C - 450 Beds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64,800,000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D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9387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Grand 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D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222,024,000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D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757867" y="3787542"/>
            <a:ext cx="28392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Montserrat Bold"/>
                <a:ea typeface="Lato Black" charset="0"/>
                <a:cs typeface="Lato Black" charset="0"/>
              </a:rPr>
              <a:t>Reach via current round</a:t>
            </a:r>
          </a:p>
        </p:txBody>
      </p:sp>
    </p:spTree>
    <p:extLst>
      <p:ext uri="{BB962C8B-B14F-4D97-AF65-F5344CB8AC3E}">
        <p14:creationId xmlns:p14="http://schemas.microsoft.com/office/powerpoint/2010/main" val="29384434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FDFAA8F9-FD15-42DD-B3A8-3639CABE451F}"/>
              </a:ext>
            </a:extLst>
          </p:cNvPr>
          <p:cNvSpPr txBox="1"/>
          <p:nvPr/>
        </p:nvSpPr>
        <p:spPr>
          <a:xfrm>
            <a:off x="883099" y="505940"/>
            <a:ext cx="10425801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  <a:latin typeface="Montserrat Bold"/>
                <a:ea typeface="Lato Black" charset="0"/>
                <a:cs typeface="Lato Black" charset="0"/>
              </a:rPr>
              <a:t>Contact Details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4CA3A84-FDC7-4C3D-8698-5E3277C9E95F}"/>
              </a:ext>
            </a:extLst>
          </p:cNvPr>
          <p:cNvSpPr txBox="1"/>
          <p:nvPr/>
        </p:nvSpPr>
        <p:spPr>
          <a:xfrm>
            <a:off x="1683945" y="2602671"/>
            <a:ext cx="9105975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  <a:latin typeface="Montserrat Bold"/>
                <a:ea typeface="Lato Black" charset="0"/>
                <a:cs typeface="Lato Black" charset="0"/>
              </a:rPr>
              <a:t>Deval – 9904482107 | deval@roompe.co.in</a:t>
            </a:r>
          </a:p>
          <a:p>
            <a:pPr algn="ctr"/>
            <a:r>
              <a:rPr lang="en-US" dirty="0">
                <a:solidFill>
                  <a:schemeClr val="tx2"/>
                </a:solidFill>
                <a:latin typeface="Montserrat Bold"/>
                <a:ea typeface="Lato Black" charset="0"/>
                <a:cs typeface="Lato Black" charset="0"/>
              </a:rPr>
              <a:t>Satya – 7990360056 | satya@roompe.co.in </a:t>
            </a:r>
          </a:p>
          <a:p>
            <a:pPr algn="ctr"/>
            <a:endParaRPr lang="en-US" dirty="0">
              <a:solidFill>
                <a:schemeClr val="tx2"/>
              </a:solidFill>
              <a:latin typeface="Montserrat Bold"/>
              <a:ea typeface="Lato Black" charset="0"/>
              <a:cs typeface="Lato Black" charset="0"/>
            </a:endParaRPr>
          </a:p>
          <a:p>
            <a:pPr algn="ctr"/>
            <a:r>
              <a:rPr lang="en-US" dirty="0">
                <a:solidFill>
                  <a:schemeClr val="tx2"/>
                </a:solidFill>
                <a:latin typeface="Montserrat Bold"/>
                <a:ea typeface="Lato Black" charset="0"/>
                <a:cs typeface="Lato Black" charset="0"/>
                <a:hlinkClick r:id="rId2"/>
              </a:rPr>
              <a:t>www.roompe.co.in</a:t>
            </a:r>
            <a:endParaRPr lang="en-US" dirty="0">
              <a:solidFill>
                <a:schemeClr val="tx2"/>
              </a:solidFill>
              <a:latin typeface="Montserrat Bold"/>
              <a:ea typeface="Lato Black" charset="0"/>
              <a:cs typeface="Lato Black" charset="0"/>
            </a:endParaRPr>
          </a:p>
          <a:p>
            <a:pPr algn="ctr"/>
            <a:endParaRPr lang="en-US" dirty="0">
              <a:solidFill>
                <a:schemeClr val="tx2"/>
              </a:solidFill>
              <a:latin typeface="Montserrat Bold"/>
              <a:ea typeface="Lato Black" charset="0"/>
              <a:cs typeface="Lato Black" charset="0"/>
            </a:endParaRPr>
          </a:p>
          <a:p>
            <a:pPr algn="ctr"/>
            <a:endParaRPr lang="en-US" dirty="0">
              <a:solidFill>
                <a:schemeClr val="tx2"/>
              </a:solidFill>
              <a:latin typeface="Montserrat Bold"/>
              <a:ea typeface="Lato Black" charset="0"/>
              <a:cs typeface="Lato Black" charset="0"/>
            </a:endParaRPr>
          </a:p>
          <a:p>
            <a:r>
              <a:rPr lang="en-US" dirty="0">
                <a:solidFill>
                  <a:schemeClr val="tx2"/>
                </a:solidFill>
                <a:latin typeface="Montserrat Bold"/>
                <a:ea typeface="Lato Black" charset="0"/>
                <a:cs typeface="Lato Black" charset="0"/>
              </a:rPr>
              <a:t>Hostels – Student Accommodation – Corporate Accommodation – Remote Teams Stays</a:t>
            </a:r>
          </a:p>
        </p:txBody>
      </p:sp>
    </p:spTree>
    <p:extLst>
      <p:ext uri="{BB962C8B-B14F-4D97-AF65-F5344CB8AC3E}">
        <p14:creationId xmlns:p14="http://schemas.microsoft.com/office/powerpoint/2010/main" val="48131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974FF7E1-1CA0-DA43-98F3-1D61E1C63E27}"/>
              </a:ext>
            </a:extLst>
          </p:cNvPr>
          <p:cNvGrpSpPr/>
          <p:nvPr/>
        </p:nvGrpSpPr>
        <p:grpSpPr>
          <a:xfrm>
            <a:off x="6558797" y="2067097"/>
            <a:ext cx="4404499" cy="4404499"/>
            <a:chOff x="2156698" y="1665647"/>
            <a:chExt cx="11349465" cy="11349466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5FF0C91E-8C74-BD49-8500-F556197F7D91}"/>
                </a:ext>
              </a:extLst>
            </p:cNvPr>
            <p:cNvSpPr/>
            <p:nvPr/>
          </p:nvSpPr>
          <p:spPr>
            <a:xfrm>
              <a:off x="2156698" y="1665647"/>
              <a:ext cx="11349465" cy="11349466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 sz="900" dirty="0">
                <a:latin typeface="Montserrat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23C5D2FC-192E-0A4A-96E4-D7C4F8C0D2C4}"/>
                </a:ext>
              </a:extLst>
            </p:cNvPr>
            <p:cNvSpPr/>
            <p:nvPr/>
          </p:nvSpPr>
          <p:spPr>
            <a:xfrm>
              <a:off x="3474040" y="2982987"/>
              <a:ext cx="8714784" cy="8714785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 sz="900" dirty="0">
                <a:latin typeface="Montserrat"/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CFC244FE-F84D-664D-BB9D-AB0EEEDEF2BA}"/>
                </a:ext>
              </a:extLst>
            </p:cNvPr>
            <p:cNvSpPr/>
            <p:nvPr/>
          </p:nvSpPr>
          <p:spPr>
            <a:xfrm>
              <a:off x="4897996" y="4406942"/>
              <a:ext cx="5866872" cy="5866873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 sz="900" dirty="0">
                <a:latin typeface="Montserrat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160C2AA8-6AC0-C741-B74B-6906E1C11C25}"/>
                </a:ext>
              </a:extLst>
            </p:cNvPr>
            <p:cNvSpPr/>
            <p:nvPr/>
          </p:nvSpPr>
          <p:spPr>
            <a:xfrm>
              <a:off x="6188091" y="5697039"/>
              <a:ext cx="3286679" cy="328667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 sz="900" dirty="0">
                <a:latin typeface="Montserrat"/>
              </a:endParaRPr>
            </a:p>
          </p:txBody>
        </p:sp>
      </p:grpSp>
      <p:grpSp>
        <p:nvGrpSpPr>
          <p:cNvPr id="10" name="Gráfico 69">
            <a:extLst>
              <a:ext uri="{FF2B5EF4-FFF2-40B4-BE49-F238E27FC236}">
                <a16:creationId xmlns:a16="http://schemas.microsoft.com/office/drawing/2014/main" id="{59554548-D708-9E4A-ADDF-83B90721B787}"/>
              </a:ext>
            </a:extLst>
          </p:cNvPr>
          <p:cNvGrpSpPr/>
          <p:nvPr/>
        </p:nvGrpSpPr>
        <p:grpSpPr>
          <a:xfrm>
            <a:off x="6547694" y="3252330"/>
            <a:ext cx="704428" cy="704428"/>
            <a:chOff x="9828725" y="1565328"/>
            <a:chExt cx="570831" cy="570831"/>
          </a:xfrm>
          <a:solidFill>
            <a:schemeClr val="bg1"/>
          </a:solidFill>
        </p:grpSpPr>
        <p:sp>
          <p:nvSpPr>
            <p:cNvPr id="11" name="Forma libre 131">
              <a:extLst>
                <a:ext uri="{FF2B5EF4-FFF2-40B4-BE49-F238E27FC236}">
                  <a16:creationId xmlns:a16="http://schemas.microsoft.com/office/drawing/2014/main" id="{C31F8F9C-FDDA-DA49-B187-440FB36096BB}"/>
                </a:ext>
              </a:extLst>
            </p:cNvPr>
            <p:cNvSpPr/>
            <p:nvPr/>
          </p:nvSpPr>
          <p:spPr>
            <a:xfrm>
              <a:off x="10060425" y="1565327"/>
              <a:ext cx="106938" cy="106938"/>
            </a:xfrm>
            <a:custGeom>
              <a:avLst/>
              <a:gdLst>
                <a:gd name="connsiteX0" fmla="*/ 91278 w 106938"/>
                <a:gd name="connsiteY0" fmla="*/ 15661 h 106938"/>
                <a:gd name="connsiteX1" fmla="*/ 91278 w 106938"/>
                <a:gd name="connsiteY1" fmla="*/ 91278 h 106938"/>
                <a:gd name="connsiteX2" fmla="*/ 15661 w 106938"/>
                <a:gd name="connsiteY2" fmla="*/ 91278 h 106938"/>
                <a:gd name="connsiteX3" fmla="*/ 15661 w 106938"/>
                <a:gd name="connsiteY3" fmla="*/ 15661 h 106938"/>
                <a:gd name="connsiteX4" fmla="*/ 91278 w 106938"/>
                <a:gd name="connsiteY4" fmla="*/ 15661 h 106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938" h="106938">
                  <a:moveTo>
                    <a:pt x="91278" y="15661"/>
                  </a:moveTo>
                  <a:cubicBezTo>
                    <a:pt x="112159" y="36541"/>
                    <a:pt x="112159" y="70396"/>
                    <a:pt x="91278" y="91278"/>
                  </a:cubicBezTo>
                  <a:cubicBezTo>
                    <a:pt x="70397" y="112159"/>
                    <a:pt x="36542" y="112159"/>
                    <a:pt x="15661" y="91278"/>
                  </a:cubicBezTo>
                  <a:cubicBezTo>
                    <a:pt x="-5220" y="70397"/>
                    <a:pt x="-5220" y="36542"/>
                    <a:pt x="15661" y="15661"/>
                  </a:cubicBezTo>
                  <a:cubicBezTo>
                    <a:pt x="36541" y="-5220"/>
                    <a:pt x="70396" y="-5220"/>
                    <a:pt x="91278" y="15661"/>
                  </a:cubicBezTo>
                </a:path>
              </a:pathLst>
            </a:custGeom>
            <a:grpFill/>
            <a:ln w="108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 sz="900" dirty="0">
                <a:latin typeface="Montserrat Light"/>
              </a:endParaRPr>
            </a:p>
          </p:txBody>
        </p:sp>
        <p:sp>
          <p:nvSpPr>
            <p:cNvPr id="12" name="Forma libre 132">
              <a:extLst>
                <a:ext uri="{FF2B5EF4-FFF2-40B4-BE49-F238E27FC236}">
                  <a16:creationId xmlns:a16="http://schemas.microsoft.com/office/drawing/2014/main" id="{4553C25E-3B90-8D4C-AD2C-B811DA21D1B1}"/>
                </a:ext>
              </a:extLst>
            </p:cNvPr>
            <p:cNvSpPr/>
            <p:nvPr/>
          </p:nvSpPr>
          <p:spPr>
            <a:xfrm>
              <a:off x="10006955" y="1707992"/>
              <a:ext cx="213876" cy="427675"/>
            </a:xfrm>
            <a:custGeom>
              <a:avLst/>
              <a:gdLst>
                <a:gd name="connsiteX0" fmla="*/ 190119 w 213876"/>
                <a:gd name="connsiteY0" fmla="*/ 14385 h 427675"/>
                <a:gd name="connsiteX1" fmla="*/ 23758 w 213876"/>
                <a:gd name="connsiteY1" fmla="*/ 14385 h 427675"/>
                <a:gd name="connsiteX2" fmla="*/ 0 w 213876"/>
                <a:gd name="connsiteY2" fmla="*/ 47995 h 427675"/>
                <a:gd name="connsiteX3" fmla="*/ 0 w 213876"/>
                <a:gd name="connsiteY3" fmla="*/ 213799 h 427675"/>
                <a:gd name="connsiteX4" fmla="*/ 35646 w 213876"/>
                <a:gd name="connsiteY4" fmla="*/ 249445 h 427675"/>
                <a:gd name="connsiteX5" fmla="*/ 35646 w 213876"/>
                <a:gd name="connsiteY5" fmla="*/ 427676 h 427675"/>
                <a:gd name="connsiteX6" fmla="*/ 178231 w 213876"/>
                <a:gd name="connsiteY6" fmla="*/ 427676 h 427675"/>
                <a:gd name="connsiteX7" fmla="*/ 178231 w 213876"/>
                <a:gd name="connsiteY7" fmla="*/ 249445 h 427675"/>
                <a:gd name="connsiteX8" fmla="*/ 213877 w 213876"/>
                <a:gd name="connsiteY8" fmla="*/ 213799 h 427675"/>
                <a:gd name="connsiteX9" fmla="*/ 213877 w 213876"/>
                <a:gd name="connsiteY9" fmla="*/ 47995 h 427675"/>
                <a:gd name="connsiteX10" fmla="*/ 190119 w 213876"/>
                <a:gd name="connsiteY10" fmla="*/ 14385 h 42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3876" h="427675">
                  <a:moveTo>
                    <a:pt x="190119" y="14385"/>
                  </a:moveTo>
                  <a:cubicBezTo>
                    <a:pt x="135849" y="-4795"/>
                    <a:pt x="78028" y="-4795"/>
                    <a:pt x="23758" y="14385"/>
                  </a:cubicBezTo>
                  <a:cubicBezTo>
                    <a:pt x="9520" y="19433"/>
                    <a:pt x="0" y="32887"/>
                    <a:pt x="0" y="47995"/>
                  </a:cubicBezTo>
                  <a:lnTo>
                    <a:pt x="0" y="213799"/>
                  </a:lnTo>
                  <a:cubicBezTo>
                    <a:pt x="0" y="233485"/>
                    <a:pt x="15961" y="249445"/>
                    <a:pt x="35646" y="249445"/>
                  </a:cubicBezTo>
                  <a:lnTo>
                    <a:pt x="35646" y="427676"/>
                  </a:lnTo>
                  <a:lnTo>
                    <a:pt x="178231" y="427676"/>
                  </a:lnTo>
                  <a:lnTo>
                    <a:pt x="178231" y="249445"/>
                  </a:lnTo>
                  <a:cubicBezTo>
                    <a:pt x="197917" y="249445"/>
                    <a:pt x="213877" y="233484"/>
                    <a:pt x="213877" y="213799"/>
                  </a:cubicBezTo>
                  <a:lnTo>
                    <a:pt x="213877" y="47995"/>
                  </a:lnTo>
                  <a:cubicBezTo>
                    <a:pt x="213878" y="32886"/>
                    <a:pt x="204358" y="19432"/>
                    <a:pt x="190119" y="14385"/>
                  </a:cubicBezTo>
                  <a:close/>
                </a:path>
              </a:pathLst>
            </a:custGeom>
            <a:grpFill/>
            <a:ln w="108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 sz="900" dirty="0">
                <a:latin typeface="Montserrat Light"/>
              </a:endParaRPr>
            </a:p>
          </p:txBody>
        </p:sp>
      </p:grpSp>
      <p:grpSp>
        <p:nvGrpSpPr>
          <p:cNvPr id="13" name="Gráfico 69">
            <a:extLst>
              <a:ext uri="{FF2B5EF4-FFF2-40B4-BE49-F238E27FC236}">
                <a16:creationId xmlns:a16="http://schemas.microsoft.com/office/drawing/2014/main" id="{B292499B-B8D9-A048-B360-84214B3C4CA2}"/>
              </a:ext>
            </a:extLst>
          </p:cNvPr>
          <p:cNvGrpSpPr/>
          <p:nvPr/>
        </p:nvGrpSpPr>
        <p:grpSpPr>
          <a:xfrm>
            <a:off x="10193104" y="3170524"/>
            <a:ext cx="704428" cy="704428"/>
            <a:chOff x="9828725" y="1565328"/>
            <a:chExt cx="570831" cy="570831"/>
          </a:xfrm>
          <a:solidFill>
            <a:schemeClr val="bg1"/>
          </a:solidFill>
        </p:grpSpPr>
        <p:sp>
          <p:nvSpPr>
            <p:cNvPr id="14" name="Forma libre 131">
              <a:extLst>
                <a:ext uri="{FF2B5EF4-FFF2-40B4-BE49-F238E27FC236}">
                  <a16:creationId xmlns:a16="http://schemas.microsoft.com/office/drawing/2014/main" id="{8765FFDC-B803-054B-80CB-F8DEEDA44D34}"/>
                </a:ext>
              </a:extLst>
            </p:cNvPr>
            <p:cNvSpPr/>
            <p:nvPr/>
          </p:nvSpPr>
          <p:spPr>
            <a:xfrm>
              <a:off x="10060425" y="1565327"/>
              <a:ext cx="106938" cy="106938"/>
            </a:xfrm>
            <a:custGeom>
              <a:avLst/>
              <a:gdLst>
                <a:gd name="connsiteX0" fmla="*/ 91278 w 106938"/>
                <a:gd name="connsiteY0" fmla="*/ 15661 h 106938"/>
                <a:gd name="connsiteX1" fmla="*/ 91278 w 106938"/>
                <a:gd name="connsiteY1" fmla="*/ 91278 h 106938"/>
                <a:gd name="connsiteX2" fmla="*/ 15661 w 106938"/>
                <a:gd name="connsiteY2" fmla="*/ 91278 h 106938"/>
                <a:gd name="connsiteX3" fmla="*/ 15661 w 106938"/>
                <a:gd name="connsiteY3" fmla="*/ 15661 h 106938"/>
                <a:gd name="connsiteX4" fmla="*/ 91278 w 106938"/>
                <a:gd name="connsiteY4" fmla="*/ 15661 h 106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938" h="106938">
                  <a:moveTo>
                    <a:pt x="91278" y="15661"/>
                  </a:moveTo>
                  <a:cubicBezTo>
                    <a:pt x="112159" y="36541"/>
                    <a:pt x="112159" y="70396"/>
                    <a:pt x="91278" y="91278"/>
                  </a:cubicBezTo>
                  <a:cubicBezTo>
                    <a:pt x="70397" y="112159"/>
                    <a:pt x="36542" y="112159"/>
                    <a:pt x="15661" y="91278"/>
                  </a:cubicBezTo>
                  <a:cubicBezTo>
                    <a:pt x="-5220" y="70397"/>
                    <a:pt x="-5220" y="36542"/>
                    <a:pt x="15661" y="15661"/>
                  </a:cubicBezTo>
                  <a:cubicBezTo>
                    <a:pt x="36541" y="-5220"/>
                    <a:pt x="70396" y="-5220"/>
                    <a:pt x="91278" y="15661"/>
                  </a:cubicBezTo>
                </a:path>
              </a:pathLst>
            </a:custGeom>
            <a:grpFill/>
            <a:ln w="108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 sz="900" dirty="0">
                <a:latin typeface="Lato Light" panose="020F0302020204030203" pitchFamily="34" charset="77"/>
              </a:endParaRPr>
            </a:p>
          </p:txBody>
        </p:sp>
        <p:sp>
          <p:nvSpPr>
            <p:cNvPr id="15" name="Forma libre 132">
              <a:extLst>
                <a:ext uri="{FF2B5EF4-FFF2-40B4-BE49-F238E27FC236}">
                  <a16:creationId xmlns:a16="http://schemas.microsoft.com/office/drawing/2014/main" id="{C4643B2C-0F62-CD4E-8C4A-81FDCCAEB0FB}"/>
                </a:ext>
              </a:extLst>
            </p:cNvPr>
            <p:cNvSpPr/>
            <p:nvPr/>
          </p:nvSpPr>
          <p:spPr>
            <a:xfrm>
              <a:off x="10006955" y="1707992"/>
              <a:ext cx="213876" cy="427675"/>
            </a:xfrm>
            <a:custGeom>
              <a:avLst/>
              <a:gdLst>
                <a:gd name="connsiteX0" fmla="*/ 190119 w 213876"/>
                <a:gd name="connsiteY0" fmla="*/ 14385 h 427675"/>
                <a:gd name="connsiteX1" fmla="*/ 23758 w 213876"/>
                <a:gd name="connsiteY1" fmla="*/ 14385 h 427675"/>
                <a:gd name="connsiteX2" fmla="*/ 0 w 213876"/>
                <a:gd name="connsiteY2" fmla="*/ 47995 h 427675"/>
                <a:gd name="connsiteX3" fmla="*/ 0 w 213876"/>
                <a:gd name="connsiteY3" fmla="*/ 213799 h 427675"/>
                <a:gd name="connsiteX4" fmla="*/ 35646 w 213876"/>
                <a:gd name="connsiteY4" fmla="*/ 249445 h 427675"/>
                <a:gd name="connsiteX5" fmla="*/ 35646 w 213876"/>
                <a:gd name="connsiteY5" fmla="*/ 427676 h 427675"/>
                <a:gd name="connsiteX6" fmla="*/ 178231 w 213876"/>
                <a:gd name="connsiteY6" fmla="*/ 427676 h 427675"/>
                <a:gd name="connsiteX7" fmla="*/ 178231 w 213876"/>
                <a:gd name="connsiteY7" fmla="*/ 249445 h 427675"/>
                <a:gd name="connsiteX8" fmla="*/ 213877 w 213876"/>
                <a:gd name="connsiteY8" fmla="*/ 213799 h 427675"/>
                <a:gd name="connsiteX9" fmla="*/ 213877 w 213876"/>
                <a:gd name="connsiteY9" fmla="*/ 47995 h 427675"/>
                <a:gd name="connsiteX10" fmla="*/ 190119 w 213876"/>
                <a:gd name="connsiteY10" fmla="*/ 14385 h 42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3876" h="427675">
                  <a:moveTo>
                    <a:pt x="190119" y="14385"/>
                  </a:moveTo>
                  <a:cubicBezTo>
                    <a:pt x="135849" y="-4795"/>
                    <a:pt x="78028" y="-4795"/>
                    <a:pt x="23758" y="14385"/>
                  </a:cubicBezTo>
                  <a:cubicBezTo>
                    <a:pt x="9520" y="19433"/>
                    <a:pt x="0" y="32887"/>
                    <a:pt x="0" y="47995"/>
                  </a:cubicBezTo>
                  <a:lnTo>
                    <a:pt x="0" y="213799"/>
                  </a:lnTo>
                  <a:cubicBezTo>
                    <a:pt x="0" y="233485"/>
                    <a:pt x="15961" y="249445"/>
                    <a:pt x="35646" y="249445"/>
                  </a:cubicBezTo>
                  <a:lnTo>
                    <a:pt x="35646" y="427676"/>
                  </a:lnTo>
                  <a:lnTo>
                    <a:pt x="178231" y="427676"/>
                  </a:lnTo>
                  <a:lnTo>
                    <a:pt x="178231" y="249445"/>
                  </a:lnTo>
                  <a:cubicBezTo>
                    <a:pt x="197917" y="249445"/>
                    <a:pt x="213877" y="233484"/>
                    <a:pt x="213877" y="213799"/>
                  </a:cubicBezTo>
                  <a:lnTo>
                    <a:pt x="213877" y="47995"/>
                  </a:lnTo>
                  <a:cubicBezTo>
                    <a:pt x="213878" y="32886"/>
                    <a:pt x="204358" y="19432"/>
                    <a:pt x="190119" y="14385"/>
                  </a:cubicBezTo>
                  <a:close/>
                </a:path>
              </a:pathLst>
            </a:custGeom>
            <a:grpFill/>
            <a:ln w="108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 sz="900" dirty="0">
                <a:latin typeface="Lato Light" panose="020F0302020204030203" pitchFamily="34" charset="77"/>
              </a:endParaRPr>
            </a:p>
          </p:txBody>
        </p:sp>
      </p:grpSp>
      <p:grpSp>
        <p:nvGrpSpPr>
          <p:cNvPr id="16" name="Gráfico 69">
            <a:extLst>
              <a:ext uri="{FF2B5EF4-FFF2-40B4-BE49-F238E27FC236}">
                <a16:creationId xmlns:a16="http://schemas.microsoft.com/office/drawing/2014/main" id="{2D59105D-6187-1645-B8A3-1342189D6837}"/>
              </a:ext>
            </a:extLst>
          </p:cNvPr>
          <p:cNvGrpSpPr/>
          <p:nvPr/>
        </p:nvGrpSpPr>
        <p:grpSpPr>
          <a:xfrm>
            <a:off x="6662595" y="4724483"/>
            <a:ext cx="704428" cy="704428"/>
            <a:chOff x="9828725" y="1565328"/>
            <a:chExt cx="570831" cy="570831"/>
          </a:xfrm>
          <a:solidFill>
            <a:schemeClr val="bg1"/>
          </a:solidFill>
        </p:grpSpPr>
        <p:sp>
          <p:nvSpPr>
            <p:cNvPr id="17" name="Forma libre 131">
              <a:extLst>
                <a:ext uri="{FF2B5EF4-FFF2-40B4-BE49-F238E27FC236}">
                  <a16:creationId xmlns:a16="http://schemas.microsoft.com/office/drawing/2014/main" id="{971BA42F-C1C4-E044-B9FA-25704330F1EC}"/>
                </a:ext>
              </a:extLst>
            </p:cNvPr>
            <p:cNvSpPr/>
            <p:nvPr/>
          </p:nvSpPr>
          <p:spPr>
            <a:xfrm>
              <a:off x="10060425" y="1565327"/>
              <a:ext cx="106938" cy="106938"/>
            </a:xfrm>
            <a:custGeom>
              <a:avLst/>
              <a:gdLst>
                <a:gd name="connsiteX0" fmla="*/ 91278 w 106938"/>
                <a:gd name="connsiteY0" fmla="*/ 15661 h 106938"/>
                <a:gd name="connsiteX1" fmla="*/ 91278 w 106938"/>
                <a:gd name="connsiteY1" fmla="*/ 91278 h 106938"/>
                <a:gd name="connsiteX2" fmla="*/ 15661 w 106938"/>
                <a:gd name="connsiteY2" fmla="*/ 91278 h 106938"/>
                <a:gd name="connsiteX3" fmla="*/ 15661 w 106938"/>
                <a:gd name="connsiteY3" fmla="*/ 15661 h 106938"/>
                <a:gd name="connsiteX4" fmla="*/ 91278 w 106938"/>
                <a:gd name="connsiteY4" fmla="*/ 15661 h 106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938" h="106938">
                  <a:moveTo>
                    <a:pt x="91278" y="15661"/>
                  </a:moveTo>
                  <a:cubicBezTo>
                    <a:pt x="112159" y="36541"/>
                    <a:pt x="112159" y="70396"/>
                    <a:pt x="91278" y="91278"/>
                  </a:cubicBezTo>
                  <a:cubicBezTo>
                    <a:pt x="70397" y="112159"/>
                    <a:pt x="36542" y="112159"/>
                    <a:pt x="15661" y="91278"/>
                  </a:cubicBezTo>
                  <a:cubicBezTo>
                    <a:pt x="-5220" y="70397"/>
                    <a:pt x="-5220" y="36542"/>
                    <a:pt x="15661" y="15661"/>
                  </a:cubicBezTo>
                  <a:cubicBezTo>
                    <a:pt x="36541" y="-5220"/>
                    <a:pt x="70396" y="-5220"/>
                    <a:pt x="91278" y="15661"/>
                  </a:cubicBezTo>
                </a:path>
              </a:pathLst>
            </a:custGeom>
            <a:grpFill/>
            <a:ln w="108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 sz="900" dirty="0">
                <a:latin typeface="Montserrat Light"/>
              </a:endParaRPr>
            </a:p>
          </p:txBody>
        </p:sp>
        <p:sp>
          <p:nvSpPr>
            <p:cNvPr id="18" name="Forma libre 132">
              <a:extLst>
                <a:ext uri="{FF2B5EF4-FFF2-40B4-BE49-F238E27FC236}">
                  <a16:creationId xmlns:a16="http://schemas.microsoft.com/office/drawing/2014/main" id="{04FBB096-3C90-2A40-9938-EC1F8220885F}"/>
                </a:ext>
              </a:extLst>
            </p:cNvPr>
            <p:cNvSpPr/>
            <p:nvPr/>
          </p:nvSpPr>
          <p:spPr>
            <a:xfrm>
              <a:off x="10006955" y="1707992"/>
              <a:ext cx="213876" cy="427675"/>
            </a:xfrm>
            <a:custGeom>
              <a:avLst/>
              <a:gdLst>
                <a:gd name="connsiteX0" fmla="*/ 190119 w 213876"/>
                <a:gd name="connsiteY0" fmla="*/ 14385 h 427675"/>
                <a:gd name="connsiteX1" fmla="*/ 23758 w 213876"/>
                <a:gd name="connsiteY1" fmla="*/ 14385 h 427675"/>
                <a:gd name="connsiteX2" fmla="*/ 0 w 213876"/>
                <a:gd name="connsiteY2" fmla="*/ 47995 h 427675"/>
                <a:gd name="connsiteX3" fmla="*/ 0 w 213876"/>
                <a:gd name="connsiteY3" fmla="*/ 213799 h 427675"/>
                <a:gd name="connsiteX4" fmla="*/ 35646 w 213876"/>
                <a:gd name="connsiteY4" fmla="*/ 249445 h 427675"/>
                <a:gd name="connsiteX5" fmla="*/ 35646 w 213876"/>
                <a:gd name="connsiteY5" fmla="*/ 427676 h 427675"/>
                <a:gd name="connsiteX6" fmla="*/ 178231 w 213876"/>
                <a:gd name="connsiteY6" fmla="*/ 427676 h 427675"/>
                <a:gd name="connsiteX7" fmla="*/ 178231 w 213876"/>
                <a:gd name="connsiteY7" fmla="*/ 249445 h 427675"/>
                <a:gd name="connsiteX8" fmla="*/ 213877 w 213876"/>
                <a:gd name="connsiteY8" fmla="*/ 213799 h 427675"/>
                <a:gd name="connsiteX9" fmla="*/ 213877 w 213876"/>
                <a:gd name="connsiteY9" fmla="*/ 47995 h 427675"/>
                <a:gd name="connsiteX10" fmla="*/ 190119 w 213876"/>
                <a:gd name="connsiteY10" fmla="*/ 14385 h 42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3876" h="427675">
                  <a:moveTo>
                    <a:pt x="190119" y="14385"/>
                  </a:moveTo>
                  <a:cubicBezTo>
                    <a:pt x="135849" y="-4795"/>
                    <a:pt x="78028" y="-4795"/>
                    <a:pt x="23758" y="14385"/>
                  </a:cubicBezTo>
                  <a:cubicBezTo>
                    <a:pt x="9520" y="19433"/>
                    <a:pt x="0" y="32887"/>
                    <a:pt x="0" y="47995"/>
                  </a:cubicBezTo>
                  <a:lnTo>
                    <a:pt x="0" y="213799"/>
                  </a:lnTo>
                  <a:cubicBezTo>
                    <a:pt x="0" y="233485"/>
                    <a:pt x="15961" y="249445"/>
                    <a:pt x="35646" y="249445"/>
                  </a:cubicBezTo>
                  <a:lnTo>
                    <a:pt x="35646" y="427676"/>
                  </a:lnTo>
                  <a:lnTo>
                    <a:pt x="178231" y="427676"/>
                  </a:lnTo>
                  <a:lnTo>
                    <a:pt x="178231" y="249445"/>
                  </a:lnTo>
                  <a:cubicBezTo>
                    <a:pt x="197917" y="249445"/>
                    <a:pt x="213877" y="233484"/>
                    <a:pt x="213877" y="213799"/>
                  </a:cubicBezTo>
                  <a:lnTo>
                    <a:pt x="213877" y="47995"/>
                  </a:lnTo>
                  <a:cubicBezTo>
                    <a:pt x="213878" y="32886"/>
                    <a:pt x="204358" y="19432"/>
                    <a:pt x="190119" y="14385"/>
                  </a:cubicBezTo>
                  <a:close/>
                </a:path>
              </a:pathLst>
            </a:custGeom>
            <a:grpFill/>
            <a:ln w="108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 sz="900" dirty="0">
                <a:latin typeface="Montserrat Light"/>
              </a:endParaRPr>
            </a:p>
          </p:txBody>
        </p:sp>
      </p:grpSp>
      <p:grpSp>
        <p:nvGrpSpPr>
          <p:cNvPr id="19" name="Gráfico 69">
            <a:extLst>
              <a:ext uri="{FF2B5EF4-FFF2-40B4-BE49-F238E27FC236}">
                <a16:creationId xmlns:a16="http://schemas.microsoft.com/office/drawing/2014/main" id="{15CE7AC3-65EE-CF4E-84D3-E7D66C242D20}"/>
              </a:ext>
            </a:extLst>
          </p:cNvPr>
          <p:cNvGrpSpPr/>
          <p:nvPr/>
        </p:nvGrpSpPr>
        <p:grpSpPr>
          <a:xfrm>
            <a:off x="10003252" y="4692585"/>
            <a:ext cx="704428" cy="704428"/>
            <a:chOff x="9828725" y="1565328"/>
            <a:chExt cx="570831" cy="570831"/>
          </a:xfrm>
          <a:solidFill>
            <a:schemeClr val="bg1"/>
          </a:solidFill>
        </p:grpSpPr>
        <p:sp>
          <p:nvSpPr>
            <p:cNvPr id="20" name="Forma libre 131">
              <a:extLst>
                <a:ext uri="{FF2B5EF4-FFF2-40B4-BE49-F238E27FC236}">
                  <a16:creationId xmlns:a16="http://schemas.microsoft.com/office/drawing/2014/main" id="{FE97F21E-A214-1343-B749-C823DAD421B2}"/>
                </a:ext>
              </a:extLst>
            </p:cNvPr>
            <p:cNvSpPr/>
            <p:nvPr/>
          </p:nvSpPr>
          <p:spPr>
            <a:xfrm>
              <a:off x="10060425" y="1565327"/>
              <a:ext cx="106938" cy="106938"/>
            </a:xfrm>
            <a:custGeom>
              <a:avLst/>
              <a:gdLst>
                <a:gd name="connsiteX0" fmla="*/ 91278 w 106938"/>
                <a:gd name="connsiteY0" fmla="*/ 15661 h 106938"/>
                <a:gd name="connsiteX1" fmla="*/ 91278 w 106938"/>
                <a:gd name="connsiteY1" fmla="*/ 91278 h 106938"/>
                <a:gd name="connsiteX2" fmla="*/ 15661 w 106938"/>
                <a:gd name="connsiteY2" fmla="*/ 91278 h 106938"/>
                <a:gd name="connsiteX3" fmla="*/ 15661 w 106938"/>
                <a:gd name="connsiteY3" fmla="*/ 15661 h 106938"/>
                <a:gd name="connsiteX4" fmla="*/ 91278 w 106938"/>
                <a:gd name="connsiteY4" fmla="*/ 15661 h 106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938" h="106938">
                  <a:moveTo>
                    <a:pt x="91278" y="15661"/>
                  </a:moveTo>
                  <a:cubicBezTo>
                    <a:pt x="112159" y="36541"/>
                    <a:pt x="112159" y="70396"/>
                    <a:pt x="91278" y="91278"/>
                  </a:cubicBezTo>
                  <a:cubicBezTo>
                    <a:pt x="70397" y="112159"/>
                    <a:pt x="36542" y="112159"/>
                    <a:pt x="15661" y="91278"/>
                  </a:cubicBezTo>
                  <a:cubicBezTo>
                    <a:pt x="-5220" y="70397"/>
                    <a:pt x="-5220" y="36542"/>
                    <a:pt x="15661" y="15661"/>
                  </a:cubicBezTo>
                  <a:cubicBezTo>
                    <a:pt x="36541" y="-5220"/>
                    <a:pt x="70396" y="-5220"/>
                    <a:pt x="91278" y="15661"/>
                  </a:cubicBezTo>
                </a:path>
              </a:pathLst>
            </a:custGeom>
            <a:grpFill/>
            <a:ln w="108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 sz="900" dirty="0">
                <a:latin typeface="Montserrat Light"/>
              </a:endParaRPr>
            </a:p>
          </p:txBody>
        </p:sp>
        <p:sp>
          <p:nvSpPr>
            <p:cNvPr id="21" name="Forma libre 132">
              <a:extLst>
                <a:ext uri="{FF2B5EF4-FFF2-40B4-BE49-F238E27FC236}">
                  <a16:creationId xmlns:a16="http://schemas.microsoft.com/office/drawing/2014/main" id="{2275B348-B8F2-7940-8199-4D53DF8DAE8D}"/>
                </a:ext>
              </a:extLst>
            </p:cNvPr>
            <p:cNvSpPr/>
            <p:nvPr/>
          </p:nvSpPr>
          <p:spPr>
            <a:xfrm>
              <a:off x="10006955" y="1707992"/>
              <a:ext cx="213876" cy="427675"/>
            </a:xfrm>
            <a:custGeom>
              <a:avLst/>
              <a:gdLst>
                <a:gd name="connsiteX0" fmla="*/ 190119 w 213876"/>
                <a:gd name="connsiteY0" fmla="*/ 14385 h 427675"/>
                <a:gd name="connsiteX1" fmla="*/ 23758 w 213876"/>
                <a:gd name="connsiteY1" fmla="*/ 14385 h 427675"/>
                <a:gd name="connsiteX2" fmla="*/ 0 w 213876"/>
                <a:gd name="connsiteY2" fmla="*/ 47995 h 427675"/>
                <a:gd name="connsiteX3" fmla="*/ 0 w 213876"/>
                <a:gd name="connsiteY3" fmla="*/ 213799 h 427675"/>
                <a:gd name="connsiteX4" fmla="*/ 35646 w 213876"/>
                <a:gd name="connsiteY4" fmla="*/ 249445 h 427675"/>
                <a:gd name="connsiteX5" fmla="*/ 35646 w 213876"/>
                <a:gd name="connsiteY5" fmla="*/ 427676 h 427675"/>
                <a:gd name="connsiteX6" fmla="*/ 178231 w 213876"/>
                <a:gd name="connsiteY6" fmla="*/ 427676 h 427675"/>
                <a:gd name="connsiteX7" fmla="*/ 178231 w 213876"/>
                <a:gd name="connsiteY7" fmla="*/ 249445 h 427675"/>
                <a:gd name="connsiteX8" fmla="*/ 213877 w 213876"/>
                <a:gd name="connsiteY8" fmla="*/ 213799 h 427675"/>
                <a:gd name="connsiteX9" fmla="*/ 213877 w 213876"/>
                <a:gd name="connsiteY9" fmla="*/ 47995 h 427675"/>
                <a:gd name="connsiteX10" fmla="*/ 190119 w 213876"/>
                <a:gd name="connsiteY10" fmla="*/ 14385 h 42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3876" h="427675">
                  <a:moveTo>
                    <a:pt x="190119" y="14385"/>
                  </a:moveTo>
                  <a:cubicBezTo>
                    <a:pt x="135849" y="-4795"/>
                    <a:pt x="78028" y="-4795"/>
                    <a:pt x="23758" y="14385"/>
                  </a:cubicBezTo>
                  <a:cubicBezTo>
                    <a:pt x="9520" y="19433"/>
                    <a:pt x="0" y="32887"/>
                    <a:pt x="0" y="47995"/>
                  </a:cubicBezTo>
                  <a:lnTo>
                    <a:pt x="0" y="213799"/>
                  </a:lnTo>
                  <a:cubicBezTo>
                    <a:pt x="0" y="233485"/>
                    <a:pt x="15961" y="249445"/>
                    <a:pt x="35646" y="249445"/>
                  </a:cubicBezTo>
                  <a:lnTo>
                    <a:pt x="35646" y="427676"/>
                  </a:lnTo>
                  <a:lnTo>
                    <a:pt x="178231" y="427676"/>
                  </a:lnTo>
                  <a:lnTo>
                    <a:pt x="178231" y="249445"/>
                  </a:lnTo>
                  <a:cubicBezTo>
                    <a:pt x="197917" y="249445"/>
                    <a:pt x="213877" y="233484"/>
                    <a:pt x="213877" y="213799"/>
                  </a:cubicBezTo>
                  <a:lnTo>
                    <a:pt x="213877" y="47995"/>
                  </a:lnTo>
                  <a:cubicBezTo>
                    <a:pt x="213878" y="32886"/>
                    <a:pt x="204358" y="19432"/>
                    <a:pt x="190119" y="14385"/>
                  </a:cubicBezTo>
                  <a:close/>
                </a:path>
              </a:pathLst>
            </a:custGeom>
            <a:grpFill/>
            <a:ln w="108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 sz="900" dirty="0">
                <a:latin typeface="Montserrat Light"/>
              </a:endParaRPr>
            </a:p>
          </p:txBody>
        </p:sp>
      </p:grpSp>
      <p:grpSp>
        <p:nvGrpSpPr>
          <p:cNvPr id="22" name="Gráfico 69">
            <a:extLst>
              <a:ext uri="{FF2B5EF4-FFF2-40B4-BE49-F238E27FC236}">
                <a16:creationId xmlns:a16="http://schemas.microsoft.com/office/drawing/2014/main" id="{C9CF4CCA-444B-DB44-B1B2-148BCBA45A1B}"/>
              </a:ext>
            </a:extLst>
          </p:cNvPr>
          <p:cNvGrpSpPr/>
          <p:nvPr/>
        </p:nvGrpSpPr>
        <p:grpSpPr>
          <a:xfrm>
            <a:off x="8382372" y="4970864"/>
            <a:ext cx="704428" cy="704428"/>
            <a:chOff x="9828725" y="1565328"/>
            <a:chExt cx="570831" cy="570831"/>
          </a:xfrm>
          <a:solidFill>
            <a:schemeClr val="bg1"/>
          </a:solidFill>
        </p:grpSpPr>
        <p:sp>
          <p:nvSpPr>
            <p:cNvPr id="23" name="Forma libre 131">
              <a:extLst>
                <a:ext uri="{FF2B5EF4-FFF2-40B4-BE49-F238E27FC236}">
                  <a16:creationId xmlns:a16="http://schemas.microsoft.com/office/drawing/2014/main" id="{D9FD6708-CD61-5C4A-96D6-083BE955B06A}"/>
                </a:ext>
              </a:extLst>
            </p:cNvPr>
            <p:cNvSpPr/>
            <p:nvPr/>
          </p:nvSpPr>
          <p:spPr>
            <a:xfrm>
              <a:off x="10060425" y="1565327"/>
              <a:ext cx="106938" cy="106938"/>
            </a:xfrm>
            <a:custGeom>
              <a:avLst/>
              <a:gdLst>
                <a:gd name="connsiteX0" fmla="*/ 91278 w 106938"/>
                <a:gd name="connsiteY0" fmla="*/ 15661 h 106938"/>
                <a:gd name="connsiteX1" fmla="*/ 91278 w 106938"/>
                <a:gd name="connsiteY1" fmla="*/ 91278 h 106938"/>
                <a:gd name="connsiteX2" fmla="*/ 15661 w 106938"/>
                <a:gd name="connsiteY2" fmla="*/ 91278 h 106938"/>
                <a:gd name="connsiteX3" fmla="*/ 15661 w 106938"/>
                <a:gd name="connsiteY3" fmla="*/ 15661 h 106938"/>
                <a:gd name="connsiteX4" fmla="*/ 91278 w 106938"/>
                <a:gd name="connsiteY4" fmla="*/ 15661 h 106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938" h="106938">
                  <a:moveTo>
                    <a:pt x="91278" y="15661"/>
                  </a:moveTo>
                  <a:cubicBezTo>
                    <a:pt x="112159" y="36541"/>
                    <a:pt x="112159" y="70396"/>
                    <a:pt x="91278" y="91278"/>
                  </a:cubicBezTo>
                  <a:cubicBezTo>
                    <a:pt x="70397" y="112159"/>
                    <a:pt x="36542" y="112159"/>
                    <a:pt x="15661" y="91278"/>
                  </a:cubicBezTo>
                  <a:cubicBezTo>
                    <a:pt x="-5220" y="70397"/>
                    <a:pt x="-5220" y="36542"/>
                    <a:pt x="15661" y="15661"/>
                  </a:cubicBezTo>
                  <a:cubicBezTo>
                    <a:pt x="36541" y="-5220"/>
                    <a:pt x="70396" y="-5220"/>
                    <a:pt x="91278" y="15661"/>
                  </a:cubicBezTo>
                </a:path>
              </a:pathLst>
            </a:custGeom>
            <a:grpFill/>
            <a:ln w="108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 sz="900" dirty="0">
                <a:latin typeface="Montserrat Light"/>
              </a:endParaRPr>
            </a:p>
          </p:txBody>
        </p:sp>
        <p:sp>
          <p:nvSpPr>
            <p:cNvPr id="24" name="Forma libre 132">
              <a:extLst>
                <a:ext uri="{FF2B5EF4-FFF2-40B4-BE49-F238E27FC236}">
                  <a16:creationId xmlns:a16="http://schemas.microsoft.com/office/drawing/2014/main" id="{8E04F63B-284F-704A-9F16-518386B1F4FC}"/>
                </a:ext>
              </a:extLst>
            </p:cNvPr>
            <p:cNvSpPr/>
            <p:nvPr/>
          </p:nvSpPr>
          <p:spPr>
            <a:xfrm>
              <a:off x="10006955" y="1707992"/>
              <a:ext cx="213876" cy="427675"/>
            </a:xfrm>
            <a:custGeom>
              <a:avLst/>
              <a:gdLst>
                <a:gd name="connsiteX0" fmla="*/ 190119 w 213876"/>
                <a:gd name="connsiteY0" fmla="*/ 14385 h 427675"/>
                <a:gd name="connsiteX1" fmla="*/ 23758 w 213876"/>
                <a:gd name="connsiteY1" fmla="*/ 14385 h 427675"/>
                <a:gd name="connsiteX2" fmla="*/ 0 w 213876"/>
                <a:gd name="connsiteY2" fmla="*/ 47995 h 427675"/>
                <a:gd name="connsiteX3" fmla="*/ 0 w 213876"/>
                <a:gd name="connsiteY3" fmla="*/ 213799 h 427675"/>
                <a:gd name="connsiteX4" fmla="*/ 35646 w 213876"/>
                <a:gd name="connsiteY4" fmla="*/ 249445 h 427675"/>
                <a:gd name="connsiteX5" fmla="*/ 35646 w 213876"/>
                <a:gd name="connsiteY5" fmla="*/ 427676 h 427675"/>
                <a:gd name="connsiteX6" fmla="*/ 178231 w 213876"/>
                <a:gd name="connsiteY6" fmla="*/ 427676 h 427675"/>
                <a:gd name="connsiteX7" fmla="*/ 178231 w 213876"/>
                <a:gd name="connsiteY7" fmla="*/ 249445 h 427675"/>
                <a:gd name="connsiteX8" fmla="*/ 213877 w 213876"/>
                <a:gd name="connsiteY8" fmla="*/ 213799 h 427675"/>
                <a:gd name="connsiteX9" fmla="*/ 213877 w 213876"/>
                <a:gd name="connsiteY9" fmla="*/ 47995 h 427675"/>
                <a:gd name="connsiteX10" fmla="*/ 190119 w 213876"/>
                <a:gd name="connsiteY10" fmla="*/ 14385 h 42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3876" h="427675">
                  <a:moveTo>
                    <a:pt x="190119" y="14385"/>
                  </a:moveTo>
                  <a:cubicBezTo>
                    <a:pt x="135849" y="-4795"/>
                    <a:pt x="78028" y="-4795"/>
                    <a:pt x="23758" y="14385"/>
                  </a:cubicBezTo>
                  <a:cubicBezTo>
                    <a:pt x="9520" y="19433"/>
                    <a:pt x="0" y="32887"/>
                    <a:pt x="0" y="47995"/>
                  </a:cubicBezTo>
                  <a:lnTo>
                    <a:pt x="0" y="213799"/>
                  </a:lnTo>
                  <a:cubicBezTo>
                    <a:pt x="0" y="233485"/>
                    <a:pt x="15961" y="249445"/>
                    <a:pt x="35646" y="249445"/>
                  </a:cubicBezTo>
                  <a:lnTo>
                    <a:pt x="35646" y="427676"/>
                  </a:lnTo>
                  <a:lnTo>
                    <a:pt x="178231" y="427676"/>
                  </a:lnTo>
                  <a:lnTo>
                    <a:pt x="178231" y="249445"/>
                  </a:lnTo>
                  <a:cubicBezTo>
                    <a:pt x="197917" y="249445"/>
                    <a:pt x="213877" y="233484"/>
                    <a:pt x="213877" y="213799"/>
                  </a:cubicBezTo>
                  <a:lnTo>
                    <a:pt x="213877" y="47995"/>
                  </a:lnTo>
                  <a:cubicBezTo>
                    <a:pt x="213878" y="32886"/>
                    <a:pt x="204358" y="19432"/>
                    <a:pt x="190119" y="14385"/>
                  </a:cubicBezTo>
                  <a:close/>
                </a:path>
              </a:pathLst>
            </a:custGeom>
            <a:grpFill/>
            <a:ln w="108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 sz="900" dirty="0">
                <a:latin typeface="Montserrat Light"/>
              </a:endParaRPr>
            </a:p>
          </p:txBody>
        </p:sp>
      </p:grpSp>
      <p:grpSp>
        <p:nvGrpSpPr>
          <p:cNvPr id="25" name="Gráfico 69">
            <a:extLst>
              <a:ext uri="{FF2B5EF4-FFF2-40B4-BE49-F238E27FC236}">
                <a16:creationId xmlns:a16="http://schemas.microsoft.com/office/drawing/2014/main" id="{F4C5DBED-BD22-AC48-ADDB-D9A4F7CD8989}"/>
              </a:ext>
            </a:extLst>
          </p:cNvPr>
          <p:cNvGrpSpPr/>
          <p:nvPr/>
        </p:nvGrpSpPr>
        <p:grpSpPr>
          <a:xfrm>
            <a:off x="8407908" y="2170895"/>
            <a:ext cx="704428" cy="704428"/>
            <a:chOff x="9828725" y="1565328"/>
            <a:chExt cx="570831" cy="570831"/>
          </a:xfrm>
          <a:solidFill>
            <a:schemeClr val="bg1"/>
          </a:solidFill>
        </p:grpSpPr>
        <p:sp>
          <p:nvSpPr>
            <p:cNvPr id="26" name="Forma libre 131">
              <a:extLst>
                <a:ext uri="{FF2B5EF4-FFF2-40B4-BE49-F238E27FC236}">
                  <a16:creationId xmlns:a16="http://schemas.microsoft.com/office/drawing/2014/main" id="{8EA5FFA6-FE56-6B47-9E2C-3A9938747AA4}"/>
                </a:ext>
              </a:extLst>
            </p:cNvPr>
            <p:cNvSpPr/>
            <p:nvPr/>
          </p:nvSpPr>
          <p:spPr>
            <a:xfrm>
              <a:off x="10060425" y="1565327"/>
              <a:ext cx="106938" cy="106938"/>
            </a:xfrm>
            <a:custGeom>
              <a:avLst/>
              <a:gdLst>
                <a:gd name="connsiteX0" fmla="*/ 91278 w 106938"/>
                <a:gd name="connsiteY0" fmla="*/ 15661 h 106938"/>
                <a:gd name="connsiteX1" fmla="*/ 91278 w 106938"/>
                <a:gd name="connsiteY1" fmla="*/ 91278 h 106938"/>
                <a:gd name="connsiteX2" fmla="*/ 15661 w 106938"/>
                <a:gd name="connsiteY2" fmla="*/ 91278 h 106938"/>
                <a:gd name="connsiteX3" fmla="*/ 15661 w 106938"/>
                <a:gd name="connsiteY3" fmla="*/ 15661 h 106938"/>
                <a:gd name="connsiteX4" fmla="*/ 91278 w 106938"/>
                <a:gd name="connsiteY4" fmla="*/ 15661 h 106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938" h="106938">
                  <a:moveTo>
                    <a:pt x="91278" y="15661"/>
                  </a:moveTo>
                  <a:cubicBezTo>
                    <a:pt x="112159" y="36541"/>
                    <a:pt x="112159" y="70396"/>
                    <a:pt x="91278" y="91278"/>
                  </a:cubicBezTo>
                  <a:cubicBezTo>
                    <a:pt x="70397" y="112159"/>
                    <a:pt x="36542" y="112159"/>
                    <a:pt x="15661" y="91278"/>
                  </a:cubicBezTo>
                  <a:cubicBezTo>
                    <a:pt x="-5220" y="70397"/>
                    <a:pt x="-5220" y="36542"/>
                    <a:pt x="15661" y="15661"/>
                  </a:cubicBezTo>
                  <a:cubicBezTo>
                    <a:pt x="36541" y="-5220"/>
                    <a:pt x="70396" y="-5220"/>
                    <a:pt x="91278" y="15661"/>
                  </a:cubicBezTo>
                </a:path>
              </a:pathLst>
            </a:custGeom>
            <a:grpFill/>
            <a:ln w="108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 sz="900" dirty="0">
                <a:latin typeface="Montserrat Light"/>
              </a:endParaRPr>
            </a:p>
          </p:txBody>
        </p:sp>
        <p:sp>
          <p:nvSpPr>
            <p:cNvPr id="27" name="Forma libre 132">
              <a:extLst>
                <a:ext uri="{FF2B5EF4-FFF2-40B4-BE49-F238E27FC236}">
                  <a16:creationId xmlns:a16="http://schemas.microsoft.com/office/drawing/2014/main" id="{8ADD7D92-B09E-C547-92BA-E53A29454F4B}"/>
                </a:ext>
              </a:extLst>
            </p:cNvPr>
            <p:cNvSpPr/>
            <p:nvPr/>
          </p:nvSpPr>
          <p:spPr>
            <a:xfrm>
              <a:off x="10006955" y="1707992"/>
              <a:ext cx="213876" cy="427675"/>
            </a:xfrm>
            <a:custGeom>
              <a:avLst/>
              <a:gdLst>
                <a:gd name="connsiteX0" fmla="*/ 190119 w 213876"/>
                <a:gd name="connsiteY0" fmla="*/ 14385 h 427675"/>
                <a:gd name="connsiteX1" fmla="*/ 23758 w 213876"/>
                <a:gd name="connsiteY1" fmla="*/ 14385 h 427675"/>
                <a:gd name="connsiteX2" fmla="*/ 0 w 213876"/>
                <a:gd name="connsiteY2" fmla="*/ 47995 h 427675"/>
                <a:gd name="connsiteX3" fmla="*/ 0 w 213876"/>
                <a:gd name="connsiteY3" fmla="*/ 213799 h 427675"/>
                <a:gd name="connsiteX4" fmla="*/ 35646 w 213876"/>
                <a:gd name="connsiteY4" fmla="*/ 249445 h 427675"/>
                <a:gd name="connsiteX5" fmla="*/ 35646 w 213876"/>
                <a:gd name="connsiteY5" fmla="*/ 427676 h 427675"/>
                <a:gd name="connsiteX6" fmla="*/ 178231 w 213876"/>
                <a:gd name="connsiteY6" fmla="*/ 427676 h 427675"/>
                <a:gd name="connsiteX7" fmla="*/ 178231 w 213876"/>
                <a:gd name="connsiteY7" fmla="*/ 249445 h 427675"/>
                <a:gd name="connsiteX8" fmla="*/ 213877 w 213876"/>
                <a:gd name="connsiteY8" fmla="*/ 213799 h 427675"/>
                <a:gd name="connsiteX9" fmla="*/ 213877 w 213876"/>
                <a:gd name="connsiteY9" fmla="*/ 47995 h 427675"/>
                <a:gd name="connsiteX10" fmla="*/ 190119 w 213876"/>
                <a:gd name="connsiteY10" fmla="*/ 14385 h 42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3876" h="427675">
                  <a:moveTo>
                    <a:pt x="190119" y="14385"/>
                  </a:moveTo>
                  <a:cubicBezTo>
                    <a:pt x="135849" y="-4795"/>
                    <a:pt x="78028" y="-4795"/>
                    <a:pt x="23758" y="14385"/>
                  </a:cubicBezTo>
                  <a:cubicBezTo>
                    <a:pt x="9520" y="19433"/>
                    <a:pt x="0" y="32887"/>
                    <a:pt x="0" y="47995"/>
                  </a:cubicBezTo>
                  <a:lnTo>
                    <a:pt x="0" y="213799"/>
                  </a:lnTo>
                  <a:cubicBezTo>
                    <a:pt x="0" y="233485"/>
                    <a:pt x="15961" y="249445"/>
                    <a:pt x="35646" y="249445"/>
                  </a:cubicBezTo>
                  <a:lnTo>
                    <a:pt x="35646" y="427676"/>
                  </a:lnTo>
                  <a:lnTo>
                    <a:pt x="178231" y="427676"/>
                  </a:lnTo>
                  <a:lnTo>
                    <a:pt x="178231" y="249445"/>
                  </a:lnTo>
                  <a:cubicBezTo>
                    <a:pt x="197917" y="249445"/>
                    <a:pt x="213877" y="233484"/>
                    <a:pt x="213877" y="213799"/>
                  </a:cubicBezTo>
                  <a:lnTo>
                    <a:pt x="213877" y="47995"/>
                  </a:lnTo>
                  <a:cubicBezTo>
                    <a:pt x="213878" y="32886"/>
                    <a:pt x="204358" y="19432"/>
                    <a:pt x="190119" y="14385"/>
                  </a:cubicBezTo>
                  <a:close/>
                </a:path>
              </a:pathLst>
            </a:custGeom>
            <a:grpFill/>
            <a:ln w="108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 sz="900" dirty="0">
                <a:latin typeface="Montserrat Light"/>
              </a:endParaRPr>
            </a:p>
          </p:txBody>
        </p:sp>
      </p:grpSp>
      <p:grpSp>
        <p:nvGrpSpPr>
          <p:cNvPr id="28" name="Gráfico 69">
            <a:extLst>
              <a:ext uri="{FF2B5EF4-FFF2-40B4-BE49-F238E27FC236}">
                <a16:creationId xmlns:a16="http://schemas.microsoft.com/office/drawing/2014/main" id="{AD22FEFF-40C7-644E-B74E-DAE7BE59CCBB}"/>
              </a:ext>
            </a:extLst>
          </p:cNvPr>
          <p:cNvGrpSpPr/>
          <p:nvPr/>
        </p:nvGrpSpPr>
        <p:grpSpPr>
          <a:xfrm>
            <a:off x="7617437" y="3120366"/>
            <a:ext cx="704428" cy="704428"/>
            <a:chOff x="9828725" y="1565328"/>
            <a:chExt cx="570831" cy="570831"/>
          </a:xfrm>
          <a:solidFill>
            <a:schemeClr val="bg1"/>
          </a:solidFill>
        </p:grpSpPr>
        <p:sp>
          <p:nvSpPr>
            <p:cNvPr id="29" name="Forma libre 131">
              <a:extLst>
                <a:ext uri="{FF2B5EF4-FFF2-40B4-BE49-F238E27FC236}">
                  <a16:creationId xmlns:a16="http://schemas.microsoft.com/office/drawing/2014/main" id="{697CA277-05DF-4946-A62A-7C012C77644A}"/>
                </a:ext>
              </a:extLst>
            </p:cNvPr>
            <p:cNvSpPr/>
            <p:nvPr/>
          </p:nvSpPr>
          <p:spPr>
            <a:xfrm>
              <a:off x="10060425" y="1565327"/>
              <a:ext cx="106938" cy="106938"/>
            </a:xfrm>
            <a:custGeom>
              <a:avLst/>
              <a:gdLst>
                <a:gd name="connsiteX0" fmla="*/ 91278 w 106938"/>
                <a:gd name="connsiteY0" fmla="*/ 15661 h 106938"/>
                <a:gd name="connsiteX1" fmla="*/ 91278 w 106938"/>
                <a:gd name="connsiteY1" fmla="*/ 91278 h 106938"/>
                <a:gd name="connsiteX2" fmla="*/ 15661 w 106938"/>
                <a:gd name="connsiteY2" fmla="*/ 91278 h 106938"/>
                <a:gd name="connsiteX3" fmla="*/ 15661 w 106938"/>
                <a:gd name="connsiteY3" fmla="*/ 15661 h 106938"/>
                <a:gd name="connsiteX4" fmla="*/ 91278 w 106938"/>
                <a:gd name="connsiteY4" fmla="*/ 15661 h 106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938" h="106938">
                  <a:moveTo>
                    <a:pt x="91278" y="15661"/>
                  </a:moveTo>
                  <a:cubicBezTo>
                    <a:pt x="112159" y="36541"/>
                    <a:pt x="112159" y="70396"/>
                    <a:pt x="91278" y="91278"/>
                  </a:cubicBezTo>
                  <a:cubicBezTo>
                    <a:pt x="70397" y="112159"/>
                    <a:pt x="36542" y="112159"/>
                    <a:pt x="15661" y="91278"/>
                  </a:cubicBezTo>
                  <a:cubicBezTo>
                    <a:pt x="-5220" y="70397"/>
                    <a:pt x="-5220" y="36542"/>
                    <a:pt x="15661" y="15661"/>
                  </a:cubicBezTo>
                  <a:cubicBezTo>
                    <a:pt x="36541" y="-5220"/>
                    <a:pt x="70396" y="-5220"/>
                    <a:pt x="91278" y="15661"/>
                  </a:cubicBezTo>
                </a:path>
              </a:pathLst>
            </a:custGeom>
            <a:grpFill/>
            <a:ln w="108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 sz="900" dirty="0">
                <a:latin typeface="Montserrat Light"/>
              </a:endParaRPr>
            </a:p>
          </p:txBody>
        </p:sp>
        <p:sp>
          <p:nvSpPr>
            <p:cNvPr id="30" name="Forma libre 132">
              <a:extLst>
                <a:ext uri="{FF2B5EF4-FFF2-40B4-BE49-F238E27FC236}">
                  <a16:creationId xmlns:a16="http://schemas.microsoft.com/office/drawing/2014/main" id="{33A17964-AADB-3946-9729-6D9EE584E87B}"/>
                </a:ext>
              </a:extLst>
            </p:cNvPr>
            <p:cNvSpPr/>
            <p:nvPr/>
          </p:nvSpPr>
          <p:spPr>
            <a:xfrm>
              <a:off x="10006955" y="1707992"/>
              <a:ext cx="213876" cy="427675"/>
            </a:xfrm>
            <a:custGeom>
              <a:avLst/>
              <a:gdLst>
                <a:gd name="connsiteX0" fmla="*/ 190119 w 213876"/>
                <a:gd name="connsiteY0" fmla="*/ 14385 h 427675"/>
                <a:gd name="connsiteX1" fmla="*/ 23758 w 213876"/>
                <a:gd name="connsiteY1" fmla="*/ 14385 h 427675"/>
                <a:gd name="connsiteX2" fmla="*/ 0 w 213876"/>
                <a:gd name="connsiteY2" fmla="*/ 47995 h 427675"/>
                <a:gd name="connsiteX3" fmla="*/ 0 w 213876"/>
                <a:gd name="connsiteY3" fmla="*/ 213799 h 427675"/>
                <a:gd name="connsiteX4" fmla="*/ 35646 w 213876"/>
                <a:gd name="connsiteY4" fmla="*/ 249445 h 427675"/>
                <a:gd name="connsiteX5" fmla="*/ 35646 w 213876"/>
                <a:gd name="connsiteY5" fmla="*/ 427676 h 427675"/>
                <a:gd name="connsiteX6" fmla="*/ 178231 w 213876"/>
                <a:gd name="connsiteY6" fmla="*/ 427676 h 427675"/>
                <a:gd name="connsiteX7" fmla="*/ 178231 w 213876"/>
                <a:gd name="connsiteY7" fmla="*/ 249445 h 427675"/>
                <a:gd name="connsiteX8" fmla="*/ 213877 w 213876"/>
                <a:gd name="connsiteY8" fmla="*/ 213799 h 427675"/>
                <a:gd name="connsiteX9" fmla="*/ 213877 w 213876"/>
                <a:gd name="connsiteY9" fmla="*/ 47995 h 427675"/>
                <a:gd name="connsiteX10" fmla="*/ 190119 w 213876"/>
                <a:gd name="connsiteY10" fmla="*/ 14385 h 42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3876" h="427675">
                  <a:moveTo>
                    <a:pt x="190119" y="14385"/>
                  </a:moveTo>
                  <a:cubicBezTo>
                    <a:pt x="135849" y="-4795"/>
                    <a:pt x="78028" y="-4795"/>
                    <a:pt x="23758" y="14385"/>
                  </a:cubicBezTo>
                  <a:cubicBezTo>
                    <a:pt x="9520" y="19433"/>
                    <a:pt x="0" y="32887"/>
                    <a:pt x="0" y="47995"/>
                  </a:cubicBezTo>
                  <a:lnTo>
                    <a:pt x="0" y="213799"/>
                  </a:lnTo>
                  <a:cubicBezTo>
                    <a:pt x="0" y="233485"/>
                    <a:pt x="15961" y="249445"/>
                    <a:pt x="35646" y="249445"/>
                  </a:cubicBezTo>
                  <a:lnTo>
                    <a:pt x="35646" y="427676"/>
                  </a:lnTo>
                  <a:lnTo>
                    <a:pt x="178231" y="427676"/>
                  </a:lnTo>
                  <a:lnTo>
                    <a:pt x="178231" y="249445"/>
                  </a:lnTo>
                  <a:cubicBezTo>
                    <a:pt x="197917" y="249445"/>
                    <a:pt x="213877" y="233484"/>
                    <a:pt x="213877" y="213799"/>
                  </a:cubicBezTo>
                  <a:lnTo>
                    <a:pt x="213877" y="47995"/>
                  </a:lnTo>
                  <a:cubicBezTo>
                    <a:pt x="213878" y="32886"/>
                    <a:pt x="204358" y="19432"/>
                    <a:pt x="190119" y="14385"/>
                  </a:cubicBezTo>
                  <a:close/>
                </a:path>
              </a:pathLst>
            </a:custGeom>
            <a:grpFill/>
            <a:ln w="108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 sz="900" dirty="0">
                <a:latin typeface="Montserrat Light"/>
              </a:endParaRPr>
            </a:p>
          </p:txBody>
        </p:sp>
      </p:grpSp>
      <p:grpSp>
        <p:nvGrpSpPr>
          <p:cNvPr id="31" name="Gráfico 69">
            <a:extLst>
              <a:ext uri="{FF2B5EF4-FFF2-40B4-BE49-F238E27FC236}">
                <a16:creationId xmlns:a16="http://schemas.microsoft.com/office/drawing/2014/main" id="{7C361DDF-57A3-894D-8D07-46D4F013CBE7}"/>
              </a:ext>
            </a:extLst>
          </p:cNvPr>
          <p:cNvGrpSpPr/>
          <p:nvPr/>
        </p:nvGrpSpPr>
        <p:grpSpPr>
          <a:xfrm>
            <a:off x="9254852" y="3120366"/>
            <a:ext cx="704428" cy="704428"/>
            <a:chOff x="9828725" y="1565328"/>
            <a:chExt cx="570831" cy="570831"/>
          </a:xfrm>
          <a:solidFill>
            <a:schemeClr val="bg1"/>
          </a:solidFill>
        </p:grpSpPr>
        <p:sp>
          <p:nvSpPr>
            <p:cNvPr id="32" name="Forma libre 131">
              <a:extLst>
                <a:ext uri="{FF2B5EF4-FFF2-40B4-BE49-F238E27FC236}">
                  <a16:creationId xmlns:a16="http://schemas.microsoft.com/office/drawing/2014/main" id="{EBAA4A54-F79A-8245-95E2-57F19436E0F6}"/>
                </a:ext>
              </a:extLst>
            </p:cNvPr>
            <p:cNvSpPr/>
            <p:nvPr/>
          </p:nvSpPr>
          <p:spPr>
            <a:xfrm>
              <a:off x="10060425" y="1565327"/>
              <a:ext cx="106938" cy="106938"/>
            </a:xfrm>
            <a:custGeom>
              <a:avLst/>
              <a:gdLst>
                <a:gd name="connsiteX0" fmla="*/ 91278 w 106938"/>
                <a:gd name="connsiteY0" fmla="*/ 15661 h 106938"/>
                <a:gd name="connsiteX1" fmla="*/ 91278 w 106938"/>
                <a:gd name="connsiteY1" fmla="*/ 91278 h 106938"/>
                <a:gd name="connsiteX2" fmla="*/ 15661 w 106938"/>
                <a:gd name="connsiteY2" fmla="*/ 91278 h 106938"/>
                <a:gd name="connsiteX3" fmla="*/ 15661 w 106938"/>
                <a:gd name="connsiteY3" fmla="*/ 15661 h 106938"/>
                <a:gd name="connsiteX4" fmla="*/ 91278 w 106938"/>
                <a:gd name="connsiteY4" fmla="*/ 15661 h 106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938" h="106938">
                  <a:moveTo>
                    <a:pt x="91278" y="15661"/>
                  </a:moveTo>
                  <a:cubicBezTo>
                    <a:pt x="112159" y="36541"/>
                    <a:pt x="112159" y="70396"/>
                    <a:pt x="91278" y="91278"/>
                  </a:cubicBezTo>
                  <a:cubicBezTo>
                    <a:pt x="70397" y="112159"/>
                    <a:pt x="36542" y="112159"/>
                    <a:pt x="15661" y="91278"/>
                  </a:cubicBezTo>
                  <a:cubicBezTo>
                    <a:pt x="-5220" y="70397"/>
                    <a:pt x="-5220" y="36542"/>
                    <a:pt x="15661" y="15661"/>
                  </a:cubicBezTo>
                  <a:cubicBezTo>
                    <a:pt x="36541" y="-5220"/>
                    <a:pt x="70396" y="-5220"/>
                    <a:pt x="91278" y="15661"/>
                  </a:cubicBezTo>
                </a:path>
              </a:pathLst>
            </a:custGeom>
            <a:grpFill/>
            <a:ln w="108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 sz="900" dirty="0">
                <a:latin typeface="Montserrat Light"/>
              </a:endParaRPr>
            </a:p>
          </p:txBody>
        </p:sp>
        <p:sp>
          <p:nvSpPr>
            <p:cNvPr id="33" name="Forma libre 132">
              <a:extLst>
                <a:ext uri="{FF2B5EF4-FFF2-40B4-BE49-F238E27FC236}">
                  <a16:creationId xmlns:a16="http://schemas.microsoft.com/office/drawing/2014/main" id="{EA1D21B4-0C86-7A40-A800-09B49C575C97}"/>
                </a:ext>
              </a:extLst>
            </p:cNvPr>
            <p:cNvSpPr/>
            <p:nvPr/>
          </p:nvSpPr>
          <p:spPr>
            <a:xfrm>
              <a:off x="10006955" y="1707992"/>
              <a:ext cx="213876" cy="427675"/>
            </a:xfrm>
            <a:custGeom>
              <a:avLst/>
              <a:gdLst>
                <a:gd name="connsiteX0" fmla="*/ 190119 w 213876"/>
                <a:gd name="connsiteY0" fmla="*/ 14385 h 427675"/>
                <a:gd name="connsiteX1" fmla="*/ 23758 w 213876"/>
                <a:gd name="connsiteY1" fmla="*/ 14385 h 427675"/>
                <a:gd name="connsiteX2" fmla="*/ 0 w 213876"/>
                <a:gd name="connsiteY2" fmla="*/ 47995 h 427675"/>
                <a:gd name="connsiteX3" fmla="*/ 0 w 213876"/>
                <a:gd name="connsiteY3" fmla="*/ 213799 h 427675"/>
                <a:gd name="connsiteX4" fmla="*/ 35646 w 213876"/>
                <a:gd name="connsiteY4" fmla="*/ 249445 h 427675"/>
                <a:gd name="connsiteX5" fmla="*/ 35646 w 213876"/>
                <a:gd name="connsiteY5" fmla="*/ 427676 h 427675"/>
                <a:gd name="connsiteX6" fmla="*/ 178231 w 213876"/>
                <a:gd name="connsiteY6" fmla="*/ 427676 h 427675"/>
                <a:gd name="connsiteX7" fmla="*/ 178231 w 213876"/>
                <a:gd name="connsiteY7" fmla="*/ 249445 h 427675"/>
                <a:gd name="connsiteX8" fmla="*/ 213877 w 213876"/>
                <a:gd name="connsiteY8" fmla="*/ 213799 h 427675"/>
                <a:gd name="connsiteX9" fmla="*/ 213877 w 213876"/>
                <a:gd name="connsiteY9" fmla="*/ 47995 h 427675"/>
                <a:gd name="connsiteX10" fmla="*/ 190119 w 213876"/>
                <a:gd name="connsiteY10" fmla="*/ 14385 h 42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3876" h="427675">
                  <a:moveTo>
                    <a:pt x="190119" y="14385"/>
                  </a:moveTo>
                  <a:cubicBezTo>
                    <a:pt x="135849" y="-4795"/>
                    <a:pt x="78028" y="-4795"/>
                    <a:pt x="23758" y="14385"/>
                  </a:cubicBezTo>
                  <a:cubicBezTo>
                    <a:pt x="9520" y="19433"/>
                    <a:pt x="0" y="32887"/>
                    <a:pt x="0" y="47995"/>
                  </a:cubicBezTo>
                  <a:lnTo>
                    <a:pt x="0" y="213799"/>
                  </a:lnTo>
                  <a:cubicBezTo>
                    <a:pt x="0" y="233485"/>
                    <a:pt x="15961" y="249445"/>
                    <a:pt x="35646" y="249445"/>
                  </a:cubicBezTo>
                  <a:lnTo>
                    <a:pt x="35646" y="427676"/>
                  </a:lnTo>
                  <a:lnTo>
                    <a:pt x="178231" y="427676"/>
                  </a:lnTo>
                  <a:lnTo>
                    <a:pt x="178231" y="249445"/>
                  </a:lnTo>
                  <a:cubicBezTo>
                    <a:pt x="197917" y="249445"/>
                    <a:pt x="213877" y="233484"/>
                    <a:pt x="213877" y="213799"/>
                  </a:cubicBezTo>
                  <a:lnTo>
                    <a:pt x="213877" y="47995"/>
                  </a:lnTo>
                  <a:cubicBezTo>
                    <a:pt x="213878" y="32886"/>
                    <a:pt x="204358" y="19432"/>
                    <a:pt x="190119" y="14385"/>
                  </a:cubicBezTo>
                  <a:close/>
                </a:path>
              </a:pathLst>
            </a:custGeom>
            <a:grpFill/>
            <a:ln w="108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 sz="900" dirty="0">
                <a:latin typeface="Montserrat Light"/>
              </a:endParaRPr>
            </a:p>
          </p:txBody>
        </p:sp>
      </p:grpSp>
      <p:sp>
        <p:nvSpPr>
          <p:cNvPr id="37" name="Rectangle 56">
            <a:extLst>
              <a:ext uri="{FF2B5EF4-FFF2-40B4-BE49-F238E27FC236}">
                <a16:creationId xmlns:a16="http://schemas.microsoft.com/office/drawing/2014/main" id="{D38669BF-8B5F-E041-8C10-3AE141CBB42C}"/>
              </a:ext>
            </a:extLst>
          </p:cNvPr>
          <p:cNvSpPr/>
          <p:nvPr/>
        </p:nvSpPr>
        <p:spPr>
          <a:xfrm flipH="1">
            <a:off x="6557183" y="4031373"/>
            <a:ext cx="73766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 Light"/>
                <a:ea typeface="Lato Light" panose="020F0502020204030203" pitchFamily="34" charset="0"/>
                <a:cs typeface="Lato Light" panose="020F0502020204030203" pitchFamily="34" charset="0"/>
              </a:rPr>
              <a:t>Facilities</a:t>
            </a:r>
            <a:endParaRPr lang="en-US" sz="1000" dirty="0">
              <a:solidFill>
                <a:schemeClr val="bg1"/>
              </a:solidFill>
              <a:latin typeface="Montserrat Light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38" name="Rectangle 56">
            <a:extLst>
              <a:ext uri="{FF2B5EF4-FFF2-40B4-BE49-F238E27FC236}">
                <a16:creationId xmlns:a16="http://schemas.microsoft.com/office/drawing/2014/main" id="{21CD36C6-2297-EE49-BB8A-9FD58DD60A24}"/>
              </a:ext>
            </a:extLst>
          </p:cNvPr>
          <p:cNvSpPr/>
          <p:nvPr/>
        </p:nvSpPr>
        <p:spPr>
          <a:xfrm flipH="1">
            <a:off x="6763197" y="5466290"/>
            <a:ext cx="80590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 Light"/>
                <a:ea typeface="Lato Light" panose="020F0502020204030203" pitchFamily="34" charset="0"/>
                <a:cs typeface="Lato Light" panose="020F0502020204030203" pitchFamily="34" charset="0"/>
              </a:rPr>
              <a:t>Marketing</a:t>
            </a:r>
            <a:endParaRPr lang="en-US" sz="1000" dirty="0">
              <a:solidFill>
                <a:schemeClr val="bg1"/>
              </a:solidFill>
              <a:latin typeface="Montserrat Light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39" name="Rectangle 56">
            <a:extLst>
              <a:ext uri="{FF2B5EF4-FFF2-40B4-BE49-F238E27FC236}">
                <a16:creationId xmlns:a16="http://schemas.microsoft.com/office/drawing/2014/main" id="{6ECEBAE7-6740-6A4D-BE54-EE8A2682F204}"/>
              </a:ext>
            </a:extLst>
          </p:cNvPr>
          <p:cNvSpPr/>
          <p:nvPr/>
        </p:nvSpPr>
        <p:spPr>
          <a:xfrm flipH="1">
            <a:off x="7474139" y="3879748"/>
            <a:ext cx="94409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 Light"/>
                <a:ea typeface="Lato Light" panose="020F0502020204030203" pitchFamily="34" charset="0"/>
                <a:cs typeface="Lato Light" panose="020F0502020204030203" pitchFamily="34" charset="0"/>
              </a:rPr>
              <a:t>Administrator</a:t>
            </a:r>
            <a:endParaRPr lang="en-US" sz="1000" dirty="0">
              <a:latin typeface="Montserrat Light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40" name="Rectangle 56">
            <a:extLst>
              <a:ext uri="{FF2B5EF4-FFF2-40B4-BE49-F238E27FC236}">
                <a16:creationId xmlns:a16="http://schemas.microsoft.com/office/drawing/2014/main" id="{405777B9-320F-EC47-92A7-79A0E42A9167}"/>
              </a:ext>
            </a:extLst>
          </p:cNvPr>
          <p:cNvSpPr/>
          <p:nvPr/>
        </p:nvSpPr>
        <p:spPr>
          <a:xfrm flipH="1">
            <a:off x="9335184" y="3879748"/>
            <a:ext cx="68177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 Light"/>
                <a:ea typeface="Lato Light" panose="020F0502020204030203" pitchFamily="34" charset="0"/>
                <a:cs typeface="Lato Light" panose="020F0502020204030203" pitchFamily="34" charset="0"/>
              </a:rPr>
              <a:t>Student</a:t>
            </a:r>
            <a:endParaRPr lang="en-US" sz="1000" dirty="0">
              <a:solidFill>
                <a:schemeClr val="bg1"/>
              </a:solidFill>
              <a:latin typeface="Montserrat Light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41" name="Rectangle 56">
            <a:extLst>
              <a:ext uri="{FF2B5EF4-FFF2-40B4-BE49-F238E27FC236}">
                <a16:creationId xmlns:a16="http://schemas.microsoft.com/office/drawing/2014/main" id="{A0FB3816-576C-7C41-BDCC-54859FCA5DD3}"/>
              </a:ext>
            </a:extLst>
          </p:cNvPr>
          <p:cNvSpPr/>
          <p:nvPr/>
        </p:nvSpPr>
        <p:spPr>
          <a:xfrm flipH="1">
            <a:off x="8383508" y="2912185"/>
            <a:ext cx="8049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 Light"/>
                <a:ea typeface="Lato Light" panose="020F0502020204030203" pitchFamily="34" charset="0"/>
                <a:cs typeface="Lato Light" panose="020F0502020204030203" pitchFamily="34" charset="0"/>
              </a:rPr>
              <a:t>AICTE &amp; UGC</a:t>
            </a:r>
          </a:p>
        </p:txBody>
      </p:sp>
      <p:sp>
        <p:nvSpPr>
          <p:cNvPr id="43" name="Rectangle 56">
            <a:extLst>
              <a:ext uri="{FF2B5EF4-FFF2-40B4-BE49-F238E27FC236}">
                <a16:creationId xmlns:a16="http://schemas.microsoft.com/office/drawing/2014/main" id="{CEA803FF-5288-AA46-9C0E-6B458FFD3A54}"/>
              </a:ext>
            </a:extLst>
          </p:cNvPr>
          <p:cNvSpPr/>
          <p:nvPr/>
        </p:nvSpPr>
        <p:spPr>
          <a:xfrm flipH="1">
            <a:off x="8349014" y="5685243"/>
            <a:ext cx="75679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 Light"/>
                <a:ea typeface="Lato Light" panose="020F0502020204030203" pitchFamily="34" charset="0"/>
                <a:cs typeface="Lato Light" panose="020F0502020204030203" pitchFamily="34" charset="0"/>
              </a:rPr>
              <a:t>Vendors</a:t>
            </a:r>
            <a:endParaRPr lang="en-US" sz="1000" dirty="0">
              <a:solidFill>
                <a:schemeClr val="bg1"/>
              </a:solidFill>
              <a:latin typeface="Montserrat Light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44" name="Rectangle 56">
            <a:extLst>
              <a:ext uri="{FF2B5EF4-FFF2-40B4-BE49-F238E27FC236}">
                <a16:creationId xmlns:a16="http://schemas.microsoft.com/office/drawing/2014/main" id="{B66B0BEB-8FAC-FE46-AB1B-EEEA64751C2E}"/>
              </a:ext>
            </a:extLst>
          </p:cNvPr>
          <p:cNvSpPr/>
          <p:nvPr/>
        </p:nvSpPr>
        <p:spPr>
          <a:xfrm flipH="1">
            <a:off x="10227243" y="3874344"/>
            <a:ext cx="73605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Parents</a:t>
            </a:r>
            <a:endParaRPr lang="en-US" sz="1000" dirty="0">
              <a:solidFill>
                <a:schemeClr val="bg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47" name="Rectangle 56">
            <a:extLst>
              <a:ext uri="{FF2B5EF4-FFF2-40B4-BE49-F238E27FC236}">
                <a16:creationId xmlns:a16="http://schemas.microsoft.com/office/drawing/2014/main" id="{54B51154-1681-1045-8694-DC2E8A0FC49E}"/>
              </a:ext>
            </a:extLst>
          </p:cNvPr>
          <p:cNvSpPr/>
          <p:nvPr/>
        </p:nvSpPr>
        <p:spPr>
          <a:xfrm flipH="1">
            <a:off x="9845920" y="5428303"/>
            <a:ext cx="83105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 Light"/>
                <a:ea typeface="Lato Light" panose="020F0502020204030203" pitchFamily="34" charset="0"/>
                <a:cs typeface="Lato Light" panose="020F0502020204030203" pitchFamily="34" charset="0"/>
              </a:rPr>
              <a:t>Complaints</a:t>
            </a:r>
            <a:endParaRPr lang="en-US" sz="1000" dirty="0">
              <a:solidFill>
                <a:schemeClr val="bg1"/>
              </a:solidFill>
              <a:latin typeface="Montserrat Light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E2E5F38-C77F-E948-8D99-E2F944A86247}"/>
              </a:ext>
            </a:extLst>
          </p:cNvPr>
          <p:cNvSpPr/>
          <p:nvPr/>
        </p:nvSpPr>
        <p:spPr>
          <a:xfrm>
            <a:off x="8033354" y="4107763"/>
            <a:ext cx="147237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Montserrat Light"/>
                <a:ea typeface="Roboto Medium" panose="02000000000000000000" pitchFamily="2" charset="0"/>
                <a:cs typeface="Montserrat" charset="0"/>
              </a:rPr>
              <a:t>University</a:t>
            </a:r>
            <a:endParaRPr lang="en-US" sz="2400" b="1" dirty="0">
              <a:solidFill>
                <a:schemeClr val="bg1"/>
              </a:solidFill>
              <a:latin typeface="Montserrat Light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81C439F-9117-5E44-B2D6-E2E9418373EF}"/>
              </a:ext>
            </a:extLst>
          </p:cNvPr>
          <p:cNvSpPr/>
          <p:nvPr/>
        </p:nvSpPr>
        <p:spPr>
          <a:xfrm>
            <a:off x="1178723" y="3384295"/>
            <a:ext cx="149051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  <a:latin typeface="Montserrat Light"/>
                <a:ea typeface="Roboto Medium" panose="02000000000000000000" pitchFamily="2" charset="0"/>
                <a:cs typeface="Montserrat" charset="0"/>
              </a:rPr>
              <a:t>01</a:t>
            </a:r>
            <a:endParaRPr lang="en-US" sz="4800" b="1" dirty="0">
              <a:solidFill>
                <a:schemeClr val="accent1"/>
              </a:solidFill>
              <a:latin typeface="Montserrat Light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B6676A9-EA35-2046-8FAC-7E1E70D8EA48}"/>
              </a:ext>
            </a:extLst>
          </p:cNvPr>
          <p:cNvSpPr txBox="1"/>
          <p:nvPr/>
        </p:nvSpPr>
        <p:spPr>
          <a:xfrm>
            <a:off x="1186571" y="3745393"/>
            <a:ext cx="2270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Montserrat Light"/>
                <a:ea typeface="Lato Light" panose="020F0502020204030203" pitchFamily="34" charset="0"/>
                <a:cs typeface="Lato Light" panose="020F0502020204030203" pitchFamily="34" charset="0"/>
              </a:rPr>
              <a:t>Poor Living Experience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3391668-8D3B-F044-B2E8-B3E252E828C7}"/>
              </a:ext>
            </a:extLst>
          </p:cNvPr>
          <p:cNvSpPr/>
          <p:nvPr/>
        </p:nvSpPr>
        <p:spPr>
          <a:xfrm>
            <a:off x="1178723" y="4511346"/>
            <a:ext cx="149051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Montserrat Light"/>
                <a:ea typeface="Roboto Medium" panose="02000000000000000000" pitchFamily="2" charset="0"/>
                <a:cs typeface="Montserrat" charset="0"/>
              </a:rPr>
              <a:t>02</a:t>
            </a:r>
            <a:endParaRPr lang="en-US" sz="4800" b="1" dirty="0">
              <a:solidFill>
                <a:schemeClr val="accent2"/>
              </a:solidFill>
              <a:latin typeface="Montserrat Light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7C62CD3-71F1-2844-996C-760A5625986B}"/>
              </a:ext>
            </a:extLst>
          </p:cNvPr>
          <p:cNvSpPr txBox="1"/>
          <p:nvPr/>
        </p:nvSpPr>
        <p:spPr>
          <a:xfrm>
            <a:off x="1186571" y="4872444"/>
            <a:ext cx="2270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Montserrat Light"/>
                <a:ea typeface="Lato Light" panose="020F0502020204030203" pitchFamily="34" charset="0"/>
                <a:cs typeface="Lato Light" panose="020F0502020204030203" pitchFamily="34" charset="0"/>
              </a:rPr>
              <a:t>Poor Services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FEB61162-1DB6-CC4F-BA65-D90003DB5B08}"/>
              </a:ext>
            </a:extLst>
          </p:cNvPr>
          <p:cNvSpPr/>
          <p:nvPr/>
        </p:nvSpPr>
        <p:spPr>
          <a:xfrm>
            <a:off x="3868760" y="3384295"/>
            <a:ext cx="149051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3"/>
                </a:solidFill>
                <a:latin typeface="Montserrat Light"/>
                <a:ea typeface="Roboto Medium" panose="02000000000000000000" pitchFamily="2" charset="0"/>
                <a:cs typeface="Montserrat" charset="0"/>
              </a:rPr>
              <a:t>03</a:t>
            </a:r>
            <a:endParaRPr lang="en-US" sz="4800" b="1" dirty="0">
              <a:solidFill>
                <a:schemeClr val="accent3"/>
              </a:solidFill>
              <a:latin typeface="Montserrat Light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D435ACC-4DB8-434F-B41F-7C1B2E45FAA1}"/>
              </a:ext>
            </a:extLst>
          </p:cNvPr>
          <p:cNvSpPr txBox="1"/>
          <p:nvPr/>
        </p:nvSpPr>
        <p:spPr>
          <a:xfrm>
            <a:off x="3876608" y="3745393"/>
            <a:ext cx="2270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Montserrat Light"/>
                <a:ea typeface="Lato Light" panose="020F0502020204030203" pitchFamily="34" charset="0"/>
                <a:cs typeface="Lato Light" panose="020F0502020204030203" pitchFamily="34" charset="0"/>
              </a:rPr>
              <a:t>Shabby Infrastructure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89BDF289-9163-B741-9CCC-FFC93E9EE2F3}"/>
              </a:ext>
            </a:extLst>
          </p:cNvPr>
          <p:cNvSpPr/>
          <p:nvPr/>
        </p:nvSpPr>
        <p:spPr>
          <a:xfrm>
            <a:off x="3868760" y="4511346"/>
            <a:ext cx="149051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4"/>
                </a:solidFill>
                <a:latin typeface="Montserrat Light"/>
                <a:ea typeface="Roboto Medium" panose="02000000000000000000" pitchFamily="2" charset="0"/>
                <a:cs typeface="Montserrat" charset="0"/>
              </a:rPr>
              <a:t>04</a:t>
            </a:r>
            <a:endParaRPr lang="en-US" sz="4800" b="1" dirty="0">
              <a:solidFill>
                <a:schemeClr val="accent4"/>
              </a:solidFill>
              <a:latin typeface="Montserrat Light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80353A9-E324-7748-86FA-A69FB1DA89E5}"/>
              </a:ext>
            </a:extLst>
          </p:cNvPr>
          <p:cNvSpPr txBox="1"/>
          <p:nvPr/>
        </p:nvSpPr>
        <p:spPr>
          <a:xfrm>
            <a:off x="3876608" y="4872444"/>
            <a:ext cx="2270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Montserrat Light"/>
                <a:ea typeface="Lato Light" panose="020F0502020204030203" pitchFamily="34" charset="0"/>
                <a:cs typeface="Lato Light" panose="020F0502020204030203" pitchFamily="34" charset="0"/>
              </a:rPr>
              <a:t>Excessive Operational Issues</a:t>
            </a:r>
          </a:p>
        </p:txBody>
      </p:sp>
      <p:sp>
        <p:nvSpPr>
          <p:cNvPr id="55" name="CuadroTexto 350">
            <a:extLst>
              <a:ext uri="{FF2B5EF4-FFF2-40B4-BE49-F238E27FC236}">
                <a16:creationId xmlns:a16="http://schemas.microsoft.com/office/drawing/2014/main" id="{363A78D2-2C9D-F14F-BE57-43A405F5343B}"/>
              </a:ext>
            </a:extLst>
          </p:cNvPr>
          <p:cNvSpPr txBox="1"/>
          <p:nvPr/>
        </p:nvSpPr>
        <p:spPr>
          <a:xfrm>
            <a:off x="5082755" y="511095"/>
            <a:ext cx="20265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tx2"/>
                </a:solidFill>
                <a:latin typeface="Montserrat Bold"/>
                <a:ea typeface="Lato Heavy" charset="0"/>
                <a:cs typeface="Poppins" pitchFamily="2" charset="77"/>
              </a:rPr>
              <a:t>Problem</a:t>
            </a:r>
          </a:p>
        </p:txBody>
      </p:sp>
      <p:sp>
        <p:nvSpPr>
          <p:cNvPr id="56" name="CuadroTexto 351">
            <a:extLst>
              <a:ext uri="{FF2B5EF4-FFF2-40B4-BE49-F238E27FC236}">
                <a16:creationId xmlns:a16="http://schemas.microsoft.com/office/drawing/2014/main" id="{B172E0DB-0793-C54A-B77A-A82F407C716C}"/>
              </a:ext>
            </a:extLst>
          </p:cNvPr>
          <p:cNvSpPr txBox="1"/>
          <p:nvPr/>
        </p:nvSpPr>
        <p:spPr>
          <a:xfrm>
            <a:off x="2096844" y="1191656"/>
            <a:ext cx="7998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Montserrat Light"/>
                <a:ea typeface="Lato Light" panose="020F0502020204030203" pitchFamily="34" charset="0"/>
                <a:cs typeface="Lato Light" panose="020F0502020204030203" pitchFamily="34" charset="0"/>
              </a:rPr>
              <a:t>1/6</a:t>
            </a:r>
            <a:r>
              <a:rPr lang="en-US" sz="1600" baseline="30000" dirty="0">
                <a:latin typeface="Montserrat Light"/>
                <a:ea typeface="Lato Light" panose="020F0502020204030203" pitchFamily="34" charset="0"/>
                <a:cs typeface="Lato Light" panose="020F0502020204030203" pitchFamily="34" charset="0"/>
              </a:rPr>
              <a:t>th</a:t>
            </a:r>
            <a:r>
              <a:rPr lang="en-US" sz="1600" dirty="0">
                <a:latin typeface="Montserrat Light"/>
                <a:ea typeface="Lato Light" panose="020F0502020204030203" pitchFamily="34" charset="0"/>
                <a:cs typeface="Lato Light" panose="020F0502020204030203" pitchFamily="34" charset="0"/>
              </a:rPr>
              <a:t> of Students who migrate for Higher Education gets access to Institutional Bed. 75% of which are unhappy with the services</a:t>
            </a:r>
          </a:p>
        </p:txBody>
      </p:sp>
    </p:spTree>
    <p:extLst>
      <p:ext uri="{BB962C8B-B14F-4D97-AF65-F5344CB8AC3E}">
        <p14:creationId xmlns:p14="http://schemas.microsoft.com/office/powerpoint/2010/main" val="3543129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mond 5">
            <a:extLst>
              <a:ext uri="{FF2B5EF4-FFF2-40B4-BE49-F238E27FC236}">
                <a16:creationId xmlns:a16="http://schemas.microsoft.com/office/drawing/2014/main" id="{703F3EBA-6EDE-5246-BDBB-C81191BF9C37}"/>
              </a:ext>
            </a:extLst>
          </p:cNvPr>
          <p:cNvSpPr/>
          <p:nvPr/>
        </p:nvSpPr>
        <p:spPr>
          <a:xfrm>
            <a:off x="2992726" y="2135642"/>
            <a:ext cx="4241617" cy="4241616"/>
          </a:xfrm>
          <a:prstGeom prst="diamond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900" dirty="0">
              <a:latin typeface="Lato Light" panose="020F0302020204030203" pitchFamily="34" charset="77"/>
            </a:endParaRPr>
          </a:p>
        </p:txBody>
      </p:sp>
      <p:sp>
        <p:nvSpPr>
          <p:cNvPr id="7" name="Diamond 6">
            <a:extLst>
              <a:ext uri="{FF2B5EF4-FFF2-40B4-BE49-F238E27FC236}">
                <a16:creationId xmlns:a16="http://schemas.microsoft.com/office/drawing/2014/main" id="{78B35B4E-988E-F349-9168-E977469E6A54}"/>
              </a:ext>
            </a:extLst>
          </p:cNvPr>
          <p:cNvSpPr/>
          <p:nvPr/>
        </p:nvSpPr>
        <p:spPr>
          <a:xfrm>
            <a:off x="5040784" y="2135642"/>
            <a:ext cx="4241617" cy="4241616"/>
          </a:xfrm>
          <a:prstGeom prst="diamond">
            <a:avLst/>
          </a:pr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900" dirty="0">
              <a:latin typeface="Lato Light" panose="020F0302020204030203" pitchFamily="34" charset="77"/>
            </a:endParaRPr>
          </a:p>
        </p:txBody>
      </p:sp>
      <p:sp>
        <p:nvSpPr>
          <p:cNvPr id="8" name="Diamond 7">
            <a:extLst>
              <a:ext uri="{FF2B5EF4-FFF2-40B4-BE49-F238E27FC236}">
                <a16:creationId xmlns:a16="http://schemas.microsoft.com/office/drawing/2014/main" id="{E96FAE3B-5D71-D441-9FFE-9EC54B5509B1}"/>
              </a:ext>
            </a:extLst>
          </p:cNvPr>
          <p:cNvSpPr/>
          <p:nvPr/>
        </p:nvSpPr>
        <p:spPr>
          <a:xfrm>
            <a:off x="4999220" y="3146158"/>
            <a:ext cx="2270971" cy="2270970"/>
          </a:xfrm>
          <a:prstGeom prst="diamond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000" b="1" dirty="0">
              <a:solidFill>
                <a:schemeClr val="tx1"/>
              </a:solidFill>
              <a:latin typeface="Montserrat Ligh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FD702D-ED66-C146-91EB-3F4173C5DC2A}"/>
              </a:ext>
            </a:extLst>
          </p:cNvPr>
          <p:cNvSpPr/>
          <p:nvPr/>
        </p:nvSpPr>
        <p:spPr>
          <a:xfrm>
            <a:off x="3905364" y="4079478"/>
            <a:ext cx="9839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latin typeface="Montserrat Light"/>
                <a:ea typeface="Roboto Medium" panose="02000000000000000000" pitchFamily="2" charset="0"/>
                <a:cs typeface="Montserrat" charset="0"/>
              </a:rPr>
              <a:t>Lease to Operate</a:t>
            </a:r>
            <a:endParaRPr lang="en-US" sz="2200" b="1" dirty="0">
              <a:latin typeface="Montserrat Light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795F80F-257E-D744-8F20-76ED1438DD36}"/>
              </a:ext>
            </a:extLst>
          </p:cNvPr>
          <p:cNvSpPr/>
          <p:nvPr/>
        </p:nvSpPr>
        <p:spPr>
          <a:xfrm>
            <a:off x="7249145" y="4042815"/>
            <a:ext cx="13753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latin typeface="Montserrat Light"/>
                <a:ea typeface="Roboto Medium" panose="02000000000000000000" pitchFamily="2" charset="0"/>
                <a:cs typeface="Montserrat" charset="0"/>
              </a:rPr>
              <a:t>Management Contract</a:t>
            </a:r>
            <a:endParaRPr lang="en-US" sz="2200" b="1" dirty="0">
              <a:latin typeface="Montserrat Light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3F96355-90F6-9F4A-8219-F5A31A027BFC}"/>
              </a:ext>
            </a:extLst>
          </p:cNvPr>
          <p:cNvSpPr/>
          <p:nvPr/>
        </p:nvSpPr>
        <p:spPr>
          <a:xfrm>
            <a:off x="5383336" y="4375275"/>
            <a:ext cx="149051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latin typeface="Montserrat Light"/>
                <a:ea typeface="Roboto Medium" panose="02000000000000000000" pitchFamily="2" charset="0"/>
                <a:cs typeface="Montserrat" charset="0"/>
              </a:rPr>
              <a:t>Solution</a:t>
            </a:r>
            <a:endParaRPr lang="en-US" sz="2200" b="1" dirty="0">
              <a:latin typeface="Montserrat Light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18" name="Rectangle 56">
            <a:extLst>
              <a:ext uri="{FF2B5EF4-FFF2-40B4-BE49-F238E27FC236}">
                <a16:creationId xmlns:a16="http://schemas.microsoft.com/office/drawing/2014/main" id="{E01BBFAC-4839-9E4C-9440-614F0D8140E1}"/>
              </a:ext>
            </a:extLst>
          </p:cNvPr>
          <p:cNvSpPr/>
          <p:nvPr/>
        </p:nvSpPr>
        <p:spPr>
          <a:xfrm>
            <a:off x="2096844" y="3035559"/>
            <a:ext cx="17336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latin typeface="Montserrat Light"/>
                <a:ea typeface="Roboto" panose="02000000000000000000" pitchFamily="2" charset="0"/>
                <a:cs typeface="Lato Light" panose="020F0502020204030203" pitchFamily="34" charset="0"/>
              </a:rPr>
              <a:t>A Leased Property</a:t>
            </a:r>
            <a:br>
              <a:rPr lang="en-US" sz="1200" b="1" dirty="0">
                <a:latin typeface="Montserrat Light"/>
                <a:ea typeface="Roboto" panose="02000000000000000000" pitchFamily="2" charset="0"/>
                <a:cs typeface="Lato Light" panose="020F0502020204030203" pitchFamily="34" charset="0"/>
              </a:rPr>
            </a:br>
            <a:r>
              <a:rPr lang="en-US" sz="1200" b="1" dirty="0">
                <a:latin typeface="Montserrat Light"/>
                <a:ea typeface="Roboto" panose="02000000000000000000" pitchFamily="2" charset="0"/>
                <a:cs typeface="Lato Light" panose="020F0502020204030203" pitchFamily="34" charset="0"/>
              </a:rPr>
              <a:t>(in case of no spaces)</a:t>
            </a:r>
          </a:p>
        </p:txBody>
      </p:sp>
      <p:sp>
        <p:nvSpPr>
          <p:cNvPr id="19" name="Rectangle 56">
            <a:extLst>
              <a:ext uri="{FF2B5EF4-FFF2-40B4-BE49-F238E27FC236}">
                <a16:creationId xmlns:a16="http://schemas.microsoft.com/office/drawing/2014/main" id="{237516F6-CB5E-C14F-9949-AC4A9F7B81D1}"/>
              </a:ext>
            </a:extLst>
          </p:cNvPr>
          <p:cNvSpPr/>
          <p:nvPr/>
        </p:nvSpPr>
        <p:spPr>
          <a:xfrm>
            <a:off x="8306482" y="2884130"/>
            <a:ext cx="1178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latin typeface="Montserrat Light"/>
                <a:ea typeface="Roboto" panose="02000000000000000000" pitchFamily="2" charset="0"/>
                <a:cs typeface="Lato Light" panose="020F0502020204030203" pitchFamily="34" charset="0"/>
              </a:rPr>
              <a:t>Existing Premises</a:t>
            </a:r>
          </a:p>
        </p:txBody>
      </p:sp>
      <p:sp>
        <p:nvSpPr>
          <p:cNvPr id="20" name="Rectangle 56">
            <a:extLst>
              <a:ext uri="{FF2B5EF4-FFF2-40B4-BE49-F238E27FC236}">
                <a16:creationId xmlns:a16="http://schemas.microsoft.com/office/drawing/2014/main" id="{B554BC9B-D81A-3F4D-AE67-2611F07A86F3}"/>
              </a:ext>
            </a:extLst>
          </p:cNvPr>
          <p:cNvSpPr/>
          <p:nvPr/>
        </p:nvSpPr>
        <p:spPr>
          <a:xfrm>
            <a:off x="2714930" y="5372148"/>
            <a:ext cx="1178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latin typeface="Montserrat Light"/>
                <a:ea typeface="Roboto" panose="02000000000000000000" pitchFamily="2" charset="0"/>
                <a:cs typeface="Lato Light" panose="020F0502020204030203" pitchFamily="34" charset="0"/>
              </a:rPr>
              <a:t>Minimum Guarantee of Students</a:t>
            </a:r>
          </a:p>
        </p:txBody>
      </p:sp>
      <p:sp>
        <p:nvSpPr>
          <p:cNvPr id="21" name="Rectangle 56">
            <a:extLst>
              <a:ext uri="{FF2B5EF4-FFF2-40B4-BE49-F238E27FC236}">
                <a16:creationId xmlns:a16="http://schemas.microsoft.com/office/drawing/2014/main" id="{EE81E522-D125-6241-8F4E-0AA8586759F0}"/>
              </a:ext>
            </a:extLst>
          </p:cNvPr>
          <p:cNvSpPr/>
          <p:nvPr/>
        </p:nvSpPr>
        <p:spPr>
          <a:xfrm>
            <a:off x="8303355" y="5372148"/>
            <a:ext cx="1178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latin typeface="Montserrat Light"/>
                <a:ea typeface="Roboto" panose="02000000000000000000" pitchFamily="2" charset="0"/>
                <a:cs typeface="Lato Light" panose="020F0502020204030203" pitchFamily="34" charset="0"/>
              </a:rPr>
              <a:t>Management Fees</a:t>
            </a:r>
          </a:p>
        </p:txBody>
      </p:sp>
      <p:sp>
        <p:nvSpPr>
          <p:cNvPr id="22" name="Rectangle 56">
            <a:extLst>
              <a:ext uri="{FF2B5EF4-FFF2-40B4-BE49-F238E27FC236}">
                <a16:creationId xmlns:a16="http://schemas.microsoft.com/office/drawing/2014/main" id="{168C83EB-E40E-CB47-8ECE-3A47CDB85AFA}"/>
              </a:ext>
            </a:extLst>
          </p:cNvPr>
          <p:cNvSpPr/>
          <p:nvPr/>
        </p:nvSpPr>
        <p:spPr>
          <a:xfrm>
            <a:off x="9335183" y="4130588"/>
            <a:ext cx="1178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latin typeface="Montserrat Light"/>
                <a:ea typeface="Roboto" panose="02000000000000000000" pitchFamily="2" charset="0"/>
                <a:cs typeface="Lato Light" panose="020F0502020204030203" pitchFamily="34" charset="0"/>
              </a:rPr>
              <a:t>RoomPe’s SOPs</a:t>
            </a:r>
          </a:p>
        </p:txBody>
      </p:sp>
      <p:sp>
        <p:nvSpPr>
          <p:cNvPr id="23" name="Rectangle 56">
            <a:extLst>
              <a:ext uri="{FF2B5EF4-FFF2-40B4-BE49-F238E27FC236}">
                <a16:creationId xmlns:a16="http://schemas.microsoft.com/office/drawing/2014/main" id="{BE3021E2-676D-B842-9F8D-9CD723FD02EC}"/>
              </a:ext>
            </a:extLst>
          </p:cNvPr>
          <p:cNvSpPr/>
          <p:nvPr/>
        </p:nvSpPr>
        <p:spPr>
          <a:xfrm>
            <a:off x="1625453" y="4130588"/>
            <a:ext cx="1178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latin typeface="Montserrat Light"/>
                <a:ea typeface="Roboto" panose="02000000000000000000" pitchFamily="2" charset="0"/>
                <a:cs typeface="Lato Light" panose="020F0502020204030203" pitchFamily="34" charset="0"/>
              </a:rPr>
              <a:t>RoomPe’s SOPs</a:t>
            </a:r>
          </a:p>
        </p:txBody>
      </p:sp>
      <p:grpSp>
        <p:nvGrpSpPr>
          <p:cNvPr id="29" name="Gráfico 22">
            <a:extLst>
              <a:ext uri="{FF2B5EF4-FFF2-40B4-BE49-F238E27FC236}">
                <a16:creationId xmlns:a16="http://schemas.microsoft.com/office/drawing/2014/main" id="{627E983A-85EF-C14D-B56B-9A91AC0CB5DE}"/>
              </a:ext>
            </a:extLst>
          </p:cNvPr>
          <p:cNvGrpSpPr/>
          <p:nvPr/>
        </p:nvGrpSpPr>
        <p:grpSpPr>
          <a:xfrm>
            <a:off x="5855041" y="3733617"/>
            <a:ext cx="559328" cy="559328"/>
            <a:chOff x="8610000" y="1514163"/>
            <a:chExt cx="597977" cy="597977"/>
          </a:xfrm>
          <a:solidFill>
            <a:schemeClr val="bg1"/>
          </a:solidFill>
        </p:grpSpPr>
        <p:sp>
          <p:nvSpPr>
            <p:cNvPr id="30" name="Forma libre 340">
              <a:extLst>
                <a:ext uri="{FF2B5EF4-FFF2-40B4-BE49-F238E27FC236}">
                  <a16:creationId xmlns:a16="http://schemas.microsoft.com/office/drawing/2014/main" id="{2FEB726A-0644-1043-ACC8-E18FB5B119EF}"/>
                </a:ext>
              </a:extLst>
            </p:cNvPr>
            <p:cNvSpPr/>
            <p:nvPr/>
          </p:nvSpPr>
          <p:spPr>
            <a:xfrm>
              <a:off x="8840245" y="1513207"/>
              <a:ext cx="137700" cy="137700"/>
            </a:xfrm>
            <a:custGeom>
              <a:avLst/>
              <a:gdLst>
                <a:gd name="connsiteX0" fmla="*/ 136956 w 137700"/>
                <a:gd name="connsiteY0" fmla="*/ 68956 h 137700"/>
                <a:gd name="connsiteX1" fmla="*/ 68956 w 137700"/>
                <a:gd name="connsiteY1" fmla="*/ 136956 h 137700"/>
                <a:gd name="connsiteX2" fmla="*/ 956 w 137700"/>
                <a:gd name="connsiteY2" fmla="*/ 68956 h 137700"/>
                <a:gd name="connsiteX3" fmla="*/ 68956 w 137700"/>
                <a:gd name="connsiteY3" fmla="*/ 956 h 137700"/>
                <a:gd name="connsiteX4" fmla="*/ 136956 w 137700"/>
                <a:gd name="connsiteY4" fmla="*/ 68956 h 13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700" h="137700">
                  <a:moveTo>
                    <a:pt x="136956" y="68956"/>
                  </a:moveTo>
                  <a:cubicBezTo>
                    <a:pt x="136956" y="106511"/>
                    <a:pt x="106511" y="136956"/>
                    <a:pt x="68956" y="136956"/>
                  </a:cubicBezTo>
                  <a:cubicBezTo>
                    <a:pt x="31401" y="136956"/>
                    <a:pt x="956" y="106511"/>
                    <a:pt x="956" y="68956"/>
                  </a:cubicBezTo>
                  <a:cubicBezTo>
                    <a:pt x="956" y="31401"/>
                    <a:pt x="31401" y="956"/>
                    <a:pt x="68956" y="956"/>
                  </a:cubicBezTo>
                  <a:cubicBezTo>
                    <a:pt x="106511" y="956"/>
                    <a:pt x="136956" y="31401"/>
                    <a:pt x="136956" y="6895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s-MX" sz="900" b="1" dirty="0">
                <a:latin typeface="Montserrat Light"/>
              </a:endParaRPr>
            </a:p>
          </p:txBody>
        </p:sp>
        <p:sp>
          <p:nvSpPr>
            <p:cNvPr id="31" name="Forma libre 341">
              <a:extLst>
                <a:ext uri="{FF2B5EF4-FFF2-40B4-BE49-F238E27FC236}">
                  <a16:creationId xmlns:a16="http://schemas.microsoft.com/office/drawing/2014/main" id="{CDCB8263-0E92-184D-96F6-85406E0E679F}"/>
                </a:ext>
              </a:extLst>
            </p:cNvPr>
            <p:cNvSpPr/>
            <p:nvPr/>
          </p:nvSpPr>
          <p:spPr>
            <a:xfrm>
              <a:off x="8785845" y="1662807"/>
              <a:ext cx="246076" cy="123675"/>
            </a:xfrm>
            <a:custGeom>
              <a:avLst/>
              <a:gdLst>
                <a:gd name="connsiteX0" fmla="*/ 30095 w 246075"/>
                <a:gd name="connsiteY0" fmla="*/ 123357 h 123675"/>
                <a:gd name="connsiteX1" fmla="*/ 216618 w 246075"/>
                <a:gd name="connsiteY1" fmla="*/ 123357 h 123675"/>
                <a:gd name="connsiteX2" fmla="*/ 245757 w 246075"/>
                <a:gd name="connsiteY2" fmla="*/ 91906 h 123675"/>
                <a:gd name="connsiteX3" fmla="*/ 245757 w 246075"/>
                <a:gd name="connsiteY3" fmla="*/ 83194 h 123675"/>
                <a:gd name="connsiteX4" fmla="*/ 216378 w 246075"/>
                <a:gd name="connsiteY4" fmla="*/ 29019 h 123675"/>
                <a:gd name="connsiteX5" fmla="*/ 123357 w 246075"/>
                <a:gd name="connsiteY5" fmla="*/ 956 h 123675"/>
                <a:gd name="connsiteX6" fmla="*/ 30335 w 246075"/>
                <a:gd name="connsiteY6" fmla="*/ 29019 h 123675"/>
                <a:gd name="connsiteX7" fmla="*/ 956 w 246075"/>
                <a:gd name="connsiteY7" fmla="*/ 83194 h 123675"/>
                <a:gd name="connsiteX8" fmla="*/ 956 w 246075"/>
                <a:gd name="connsiteY8" fmla="*/ 91906 h 123675"/>
                <a:gd name="connsiteX9" fmla="*/ 30095 w 246075"/>
                <a:gd name="connsiteY9" fmla="*/ 123357 h 123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075" h="123675">
                  <a:moveTo>
                    <a:pt x="30095" y="123357"/>
                  </a:moveTo>
                  <a:lnTo>
                    <a:pt x="216618" y="123357"/>
                  </a:lnTo>
                  <a:cubicBezTo>
                    <a:pt x="232688" y="123357"/>
                    <a:pt x="245757" y="109251"/>
                    <a:pt x="245757" y="91906"/>
                  </a:cubicBezTo>
                  <a:lnTo>
                    <a:pt x="245757" y="83194"/>
                  </a:lnTo>
                  <a:cubicBezTo>
                    <a:pt x="245757" y="60470"/>
                    <a:pt x="234508" y="39711"/>
                    <a:pt x="216378" y="29019"/>
                  </a:cubicBezTo>
                  <a:cubicBezTo>
                    <a:pt x="194664" y="16215"/>
                    <a:pt x="160903" y="956"/>
                    <a:pt x="123357" y="956"/>
                  </a:cubicBezTo>
                  <a:cubicBezTo>
                    <a:pt x="85810" y="956"/>
                    <a:pt x="52049" y="16217"/>
                    <a:pt x="30335" y="29019"/>
                  </a:cubicBezTo>
                  <a:cubicBezTo>
                    <a:pt x="12206" y="39710"/>
                    <a:pt x="956" y="60470"/>
                    <a:pt x="956" y="83194"/>
                  </a:cubicBezTo>
                  <a:lnTo>
                    <a:pt x="956" y="91906"/>
                  </a:lnTo>
                  <a:cubicBezTo>
                    <a:pt x="956" y="109253"/>
                    <a:pt x="14025" y="123357"/>
                    <a:pt x="30095" y="12335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s-MX" sz="900" b="1" dirty="0">
                <a:latin typeface="Montserrat Light"/>
              </a:endParaRPr>
            </a:p>
          </p:txBody>
        </p:sp>
        <p:sp>
          <p:nvSpPr>
            <p:cNvPr id="32" name="Forma libre 342">
              <a:extLst>
                <a:ext uri="{FF2B5EF4-FFF2-40B4-BE49-F238E27FC236}">
                  <a16:creationId xmlns:a16="http://schemas.microsoft.com/office/drawing/2014/main" id="{5A5F4D45-C871-E941-9870-29E5487E3939}"/>
                </a:ext>
              </a:extLst>
            </p:cNvPr>
            <p:cNvSpPr/>
            <p:nvPr/>
          </p:nvSpPr>
          <p:spPr>
            <a:xfrm>
              <a:off x="8663444" y="1839608"/>
              <a:ext cx="137700" cy="137700"/>
            </a:xfrm>
            <a:custGeom>
              <a:avLst/>
              <a:gdLst>
                <a:gd name="connsiteX0" fmla="*/ 136956 w 137700"/>
                <a:gd name="connsiteY0" fmla="*/ 68956 h 137700"/>
                <a:gd name="connsiteX1" fmla="*/ 68956 w 137700"/>
                <a:gd name="connsiteY1" fmla="*/ 136956 h 137700"/>
                <a:gd name="connsiteX2" fmla="*/ 956 w 137700"/>
                <a:gd name="connsiteY2" fmla="*/ 68956 h 137700"/>
                <a:gd name="connsiteX3" fmla="*/ 68956 w 137700"/>
                <a:gd name="connsiteY3" fmla="*/ 956 h 137700"/>
                <a:gd name="connsiteX4" fmla="*/ 136956 w 137700"/>
                <a:gd name="connsiteY4" fmla="*/ 68956 h 13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700" h="137700">
                  <a:moveTo>
                    <a:pt x="136956" y="68956"/>
                  </a:moveTo>
                  <a:cubicBezTo>
                    <a:pt x="136956" y="106511"/>
                    <a:pt x="106511" y="136956"/>
                    <a:pt x="68956" y="136956"/>
                  </a:cubicBezTo>
                  <a:cubicBezTo>
                    <a:pt x="31401" y="136956"/>
                    <a:pt x="956" y="106511"/>
                    <a:pt x="956" y="68956"/>
                  </a:cubicBezTo>
                  <a:cubicBezTo>
                    <a:pt x="956" y="31401"/>
                    <a:pt x="31401" y="956"/>
                    <a:pt x="68956" y="956"/>
                  </a:cubicBezTo>
                  <a:cubicBezTo>
                    <a:pt x="106511" y="956"/>
                    <a:pt x="136956" y="31401"/>
                    <a:pt x="136956" y="6895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s-MX" sz="900" b="1" dirty="0">
                <a:latin typeface="Montserrat Light"/>
              </a:endParaRPr>
            </a:p>
          </p:txBody>
        </p:sp>
        <p:sp>
          <p:nvSpPr>
            <p:cNvPr id="33" name="Forma libre 343">
              <a:extLst>
                <a:ext uri="{FF2B5EF4-FFF2-40B4-BE49-F238E27FC236}">
                  <a16:creationId xmlns:a16="http://schemas.microsoft.com/office/drawing/2014/main" id="{30404494-F871-D64C-BA1B-65A09A8B484C}"/>
                </a:ext>
              </a:extLst>
            </p:cNvPr>
            <p:cNvSpPr/>
            <p:nvPr/>
          </p:nvSpPr>
          <p:spPr>
            <a:xfrm>
              <a:off x="8609044" y="1989209"/>
              <a:ext cx="246076" cy="123675"/>
            </a:xfrm>
            <a:custGeom>
              <a:avLst/>
              <a:gdLst>
                <a:gd name="connsiteX0" fmla="*/ 216378 w 246075"/>
                <a:gd name="connsiteY0" fmla="*/ 29019 h 123675"/>
                <a:gd name="connsiteX1" fmla="*/ 123357 w 246075"/>
                <a:gd name="connsiteY1" fmla="*/ 956 h 123675"/>
                <a:gd name="connsiteX2" fmla="*/ 30335 w 246075"/>
                <a:gd name="connsiteY2" fmla="*/ 29019 h 123675"/>
                <a:gd name="connsiteX3" fmla="*/ 956 w 246075"/>
                <a:gd name="connsiteY3" fmla="*/ 83193 h 123675"/>
                <a:gd name="connsiteX4" fmla="*/ 956 w 246075"/>
                <a:gd name="connsiteY4" fmla="*/ 91905 h 123675"/>
                <a:gd name="connsiteX5" fmla="*/ 30095 w 246075"/>
                <a:gd name="connsiteY5" fmla="*/ 123355 h 123675"/>
                <a:gd name="connsiteX6" fmla="*/ 216618 w 246075"/>
                <a:gd name="connsiteY6" fmla="*/ 123355 h 123675"/>
                <a:gd name="connsiteX7" fmla="*/ 245757 w 246075"/>
                <a:gd name="connsiteY7" fmla="*/ 91905 h 123675"/>
                <a:gd name="connsiteX8" fmla="*/ 245757 w 246075"/>
                <a:gd name="connsiteY8" fmla="*/ 83193 h 123675"/>
                <a:gd name="connsiteX9" fmla="*/ 216378 w 246075"/>
                <a:gd name="connsiteY9" fmla="*/ 29019 h 123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075" h="123675">
                  <a:moveTo>
                    <a:pt x="216378" y="29019"/>
                  </a:moveTo>
                  <a:cubicBezTo>
                    <a:pt x="194664" y="16215"/>
                    <a:pt x="160903" y="956"/>
                    <a:pt x="123357" y="956"/>
                  </a:cubicBezTo>
                  <a:cubicBezTo>
                    <a:pt x="85810" y="956"/>
                    <a:pt x="52050" y="16217"/>
                    <a:pt x="30335" y="29019"/>
                  </a:cubicBezTo>
                  <a:cubicBezTo>
                    <a:pt x="12206" y="39710"/>
                    <a:pt x="956" y="60468"/>
                    <a:pt x="956" y="83193"/>
                  </a:cubicBezTo>
                  <a:lnTo>
                    <a:pt x="956" y="91905"/>
                  </a:lnTo>
                  <a:cubicBezTo>
                    <a:pt x="956" y="109250"/>
                    <a:pt x="14025" y="123355"/>
                    <a:pt x="30095" y="123355"/>
                  </a:cubicBezTo>
                  <a:lnTo>
                    <a:pt x="216618" y="123355"/>
                  </a:lnTo>
                  <a:cubicBezTo>
                    <a:pt x="232688" y="123355"/>
                    <a:pt x="245757" y="109250"/>
                    <a:pt x="245757" y="91905"/>
                  </a:cubicBezTo>
                  <a:lnTo>
                    <a:pt x="245757" y="83193"/>
                  </a:lnTo>
                  <a:cubicBezTo>
                    <a:pt x="245757" y="60468"/>
                    <a:pt x="234508" y="39710"/>
                    <a:pt x="216378" y="2901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s-MX" sz="900" b="1" dirty="0">
                <a:latin typeface="Montserrat Light"/>
              </a:endParaRPr>
            </a:p>
          </p:txBody>
        </p:sp>
        <p:sp>
          <p:nvSpPr>
            <p:cNvPr id="34" name="Forma libre 344">
              <a:extLst>
                <a:ext uri="{FF2B5EF4-FFF2-40B4-BE49-F238E27FC236}">
                  <a16:creationId xmlns:a16="http://schemas.microsoft.com/office/drawing/2014/main" id="{5EA5B439-6934-FC43-91A8-BA4C5D3548C4}"/>
                </a:ext>
              </a:extLst>
            </p:cNvPr>
            <p:cNvSpPr/>
            <p:nvPr/>
          </p:nvSpPr>
          <p:spPr>
            <a:xfrm>
              <a:off x="9017045" y="1839608"/>
              <a:ext cx="137700" cy="137700"/>
            </a:xfrm>
            <a:custGeom>
              <a:avLst/>
              <a:gdLst>
                <a:gd name="connsiteX0" fmla="*/ 136956 w 137700"/>
                <a:gd name="connsiteY0" fmla="*/ 68956 h 137700"/>
                <a:gd name="connsiteX1" fmla="*/ 68956 w 137700"/>
                <a:gd name="connsiteY1" fmla="*/ 136956 h 137700"/>
                <a:gd name="connsiteX2" fmla="*/ 956 w 137700"/>
                <a:gd name="connsiteY2" fmla="*/ 68956 h 137700"/>
                <a:gd name="connsiteX3" fmla="*/ 68956 w 137700"/>
                <a:gd name="connsiteY3" fmla="*/ 956 h 137700"/>
                <a:gd name="connsiteX4" fmla="*/ 136956 w 137700"/>
                <a:gd name="connsiteY4" fmla="*/ 68956 h 13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700" h="137700">
                  <a:moveTo>
                    <a:pt x="136956" y="68956"/>
                  </a:moveTo>
                  <a:cubicBezTo>
                    <a:pt x="136956" y="106511"/>
                    <a:pt x="106511" y="136956"/>
                    <a:pt x="68956" y="136956"/>
                  </a:cubicBezTo>
                  <a:cubicBezTo>
                    <a:pt x="31401" y="136956"/>
                    <a:pt x="956" y="106511"/>
                    <a:pt x="956" y="68956"/>
                  </a:cubicBezTo>
                  <a:cubicBezTo>
                    <a:pt x="956" y="31401"/>
                    <a:pt x="31401" y="956"/>
                    <a:pt x="68956" y="956"/>
                  </a:cubicBezTo>
                  <a:cubicBezTo>
                    <a:pt x="106511" y="956"/>
                    <a:pt x="136956" y="31401"/>
                    <a:pt x="136956" y="6895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s-MX" sz="900" b="1" dirty="0">
                <a:latin typeface="Montserrat Light"/>
              </a:endParaRPr>
            </a:p>
          </p:txBody>
        </p:sp>
        <p:sp>
          <p:nvSpPr>
            <p:cNvPr id="35" name="Forma libre 345">
              <a:extLst>
                <a:ext uri="{FF2B5EF4-FFF2-40B4-BE49-F238E27FC236}">
                  <a16:creationId xmlns:a16="http://schemas.microsoft.com/office/drawing/2014/main" id="{5F32DA31-B2FE-B546-B191-850DCF76699D}"/>
                </a:ext>
              </a:extLst>
            </p:cNvPr>
            <p:cNvSpPr/>
            <p:nvPr/>
          </p:nvSpPr>
          <p:spPr>
            <a:xfrm>
              <a:off x="8962646" y="1989209"/>
              <a:ext cx="246076" cy="123675"/>
            </a:xfrm>
            <a:custGeom>
              <a:avLst/>
              <a:gdLst>
                <a:gd name="connsiteX0" fmla="*/ 216378 w 246075"/>
                <a:gd name="connsiteY0" fmla="*/ 29019 h 123675"/>
                <a:gd name="connsiteX1" fmla="*/ 123357 w 246075"/>
                <a:gd name="connsiteY1" fmla="*/ 956 h 123675"/>
                <a:gd name="connsiteX2" fmla="*/ 30335 w 246075"/>
                <a:gd name="connsiteY2" fmla="*/ 29019 h 123675"/>
                <a:gd name="connsiteX3" fmla="*/ 956 w 246075"/>
                <a:gd name="connsiteY3" fmla="*/ 83194 h 123675"/>
                <a:gd name="connsiteX4" fmla="*/ 956 w 246075"/>
                <a:gd name="connsiteY4" fmla="*/ 91906 h 123675"/>
                <a:gd name="connsiteX5" fmla="*/ 30095 w 246075"/>
                <a:gd name="connsiteY5" fmla="*/ 123357 h 123675"/>
                <a:gd name="connsiteX6" fmla="*/ 216618 w 246075"/>
                <a:gd name="connsiteY6" fmla="*/ 123357 h 123675"/>
                <a:gd name="connsiteX7" fmla="*/ 245757 w 246075"/>
                <a:gd name="connsiteY7" fmla="*/ 91906 h 123675"/>
                <a:gd name="connsiteX8" fmla="*/ 245757 w 246075"/>
                <a:gd name="connsiteY8" fmla="*/ 83194 h 123675"/>
                <a:gd name="connsiteX9" fmla="*/ 216378 w 246075"/>
                <a:gd name="connsiteY9" fmla="*/ 29019 h 123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075" h="123675">
                  <a:moveTo>
                    <a:pt x="216378" y="29019"/>
                  </a:moveTo>
                  <a:cubicBezTo>
                    <a:pt x="194664" y="16215"/>
                    <a:pt x="160903" y="956"/>
                    <a:pt x="123357" y="956"/>
                  </a:cubicBezTo>
                  <a:cubicBezTo>
                    <a:pt x="85810" y="956"/>
                    <a:pt x="52049" y="16217"/>
                    <a:pt x="30335" y="29019"/>
                  </a:cubicBezTo>
                  <a:cubicBezTo>
                    <a:pt x="12206" y="39710"/>
                    <a:pt x="956" y="60470"/>
                    <a:pt x="956" y="83194"/>
                  </a:cubicBezTo>
                  <a:lnTo>
                    <a:pt x="956" y="91906"/>
                  </a:lnTo>
                  <a:cubicBezTo>
                    <a:pt x="956" y="109251"/>
                    <a:pt x="14025" y="123357"/>
                    <a:pt x="30095" y="123357"/>
                  </a:cubicBezTo>
                  <a:lnTo>
                    <a:pt x="216618" y="123357"/>
                  </a:lnTo>
                  <a:cubicBezTo>
                    <a:pt x="232688" y="123357"/>
                    <a:pt x="245757" y="109251"/>
                    <a:pt x="245757" y="91906"/>
                  </a:cubicBezTo>
                  <a:lnTo>
                    <a:pt x="245757" y="83194"/>
                  </a:lnTo>
                  <a:cubicBezTo>
                    <a:pt x="245756" y="60468"/>
                    <a:pt x="234506" y="39710"/>
                    <a:pt x="216378" y="2901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s-MX" sz="900" b="1" dirty="0">
                <a:latin typeface="Montserrat Light"/>
              </a:endParaRPr>
            </a:p>
          </p:txBody>
        </p:sp>
        <p:sp>
          <p:nvSpPr>
            <p:cNvPr id="36" name="Forma libre 346">
              <a:extLst>
                <a:ext uri="{FF2B5EF4-FFF2-40B4-BE49-F238E27FC236}">
                  <a16:creationId xmlns:a16="http://schemas.microsoft.com/office/drawing/2014/main" id="{DBF4655C-C4F2-4242-9B40-6798F93113C8}"/>
                </a:ext>
              </a:extLst>
            </p:cNvPr>
            <p:cNvSpPr/>
            <p:nvPr/>
          </p:nvSpPr>
          <p:spPr>
            <a:xfrm>
              <a:off x="8826643" y="1812408"/>
              <a:ext cx="164476" cy="164476"/>
            </a:xfrm>
            <a:custGeom>
              <a:avLst/>
              <a:gdLst>
                <a:gd name="connsiteX0" fmla="*/ 150545 w 164475"/>
                <a:gd name="connsiteY0" fmla="*/ 164157 h 164475"/>
                <a:gd name="connsiteX1" fmla="*/ 161184 w 164475"/>
                <a:gd name="connsiteY1" fmla="*/ 159057 h 164475"/>
                <a:gd name="connsiteX2" fmla="*/ 159058 w 164475"/>
                <a:gd name="connsiteY2" fmla="*/ 139932 h 164475"/>
                <a:gd name="connsiteX3" fmla="*/ 96158 w 164475"/>
                <a:gd name="connsiteY3" fmla="*/ 89612 h 164475"/>
                <a:gd name="connsiteX4" fmla="*/ 96158 w 164475"/>
                <a:gd name="connsiteY4" fmla="*/ 14557 h 164475"/>
                <a:gd name="connsiteX5" fmla="*/ 82558 w 164475"/>
                <a:gd name="connsiteY5" fmla="*/ 956 h 164475"/>
                <a:gd name="connsiteX6" fmla="*/ 68957 w 164475"/>
                <a:gd name="connsiteY6" fmla="*/ 14555 h 164475"/>
                <a:gd name="connsiteX7" fmla="*/ 68957 w 164475"/>
                <a:gd name="connsiteY7" fmla="*/ 89621 h 164475"/>
                <a:gd name="connsiteX8" fmla="*/ 6058 w 164475"/>
                <a:gd name="connsiteY8" fmla="*/ 139930 h 164475"/>
                <a:gd name="connsiteX9" fmla="*/ 3932 w 164475"/>
                <a:gd name="connsiteY9" fmla="*/ 159055 h 164475"/>
                <a:gd name="connsiteX10" fmla="*/ 14571 w 164475"/>
                <a:gd name="connsiteY10" fmla="*/ 164156 h 164475"/>
                <a:gd name="connsiteX11" fmla="*/ 23057 w 164475"/>
                <a:gd name="connsiteY11" fmla="*/ 161181 h 164475"/>
                <a:gd name="connsiteX12" fmla="*/ 82558 w 164475"/>
                <a:gd name="connsiteY12" fmla="*/ 113581 h 164475"/>
                <a:gd name="connsiteX13" fmla="*/ 142057 w 164475"/>
                <a:gd name="connsiteY13" fmla="*/ 161181 h 164475"/>
                <a:gd name="connsiteX14" fmla="*/ 150545 w 164475"/>
                <a:gd name="connsiteY14" fmla="*/ 164157 h 164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4475" h="164475">
                  <a:moveTo>
                    <a:pt x="150545" y="164157"/>
                  </a:moveTo>
                  <a:cubicBezTo>
                    <a:pt x="154542" y="164157"/>
                    <a:pt x="158487" y="162404"/>
                    <a:pt x="161184" y="159057"/>
                  </a:cubicBezTo>
                  <a:cubicBezTo>
                    <a:pt x="165872" y="153187"/>
                    <a:pt x="164916" y="144633"/>
                    <a:pt x="159058" y="139932"/>
                  </a:cubicBezTo>
                  <a:lnTo>
                    <a:pt x="96158" y="89612"/>
                  </a:lnTo>
                  <a:lnTo>
                    <a:pt x="96158" y="14557"/>
                  </a:lnTo>
                  <a:cubicBezTo>
                    <a:pt x="96158" y="7039"/>
                    <a:pt x="90075" y="956"/>
                    <a:pt x="82558" y="956"/>
                  </a:cubicBezTo>
                  <a:cubicBezTo>
                    <a:pt x="75041" y="956"/>
                    <a:pt x="68957" y="7038"/>
                    <a:pt x="68957" y="14555"/>
                  </a:cubicBezTo>
                  <a:lnTo>
                    <a:pt x="68957" y="89621"/>
                  </a:lnTo>
                  <a:lnTo>
                    <a:pt x="6058" y="139930"/>
                  </a:lnTo>
                  <a:cubicBezTo>
                    <a:pt x="200" y="144633"/>
                    <a:pt x="-756" y="153185"/>
                    <a:pt x="3932" y="159055"/>
                  </a:cubicBezTo>
                  <a:cubicBezTo>
                    <a:pt x="6629" y="162402"/>
                    <a:pt x="10572" y="164156"/>
                    <a:pt x="14571" y="164156"/>
                  </a:cubicBezTo>
                  <a:cubicBezTo>
                    <a:pt x="17545" y="164156"/>
                    <a:pt x="20548" y="163187"/>
                    <a:pt x="23057" y="161181"/>
                  </a:cubicBezTo>
                  <a:lnTo>
                    <a:pt x="82558" y="113581"/>
                  </a:lnTo>
                  <a:lnTo>
                    <a:pt x="142057" y="161181"/>
                  </a:lnTo>
                  <a:cubicBezTo>
                    <a:pt x="144568" y="163187"/>
                    <a:pt x="147569" y="164157"/>
                    <a:pt x="150545" y="16415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s-MX" sz="900" b="1" dirty="0">
                <a:latin typeface="Montserrat Light"/>
              </a:endParaRPr>
            </a:p>
          </p:txBody>
        </p:sp>
      </p:grpSp>
      <p:sp>
        <p:nvSpPr>
          <p:cNvPr id="38" name="CuadroTexto 350">
            <a:extLst>
              <a:ext uri="{FF2B5EF4-FFF2-40B4-BE49-F238E27FC236}">
                <a16:creationId xmlns:a16="http://schemas.microsoft.com/office/drawing/2014/main" id="{49E18CDE-AB2C-504A-805D-B77E0F6CFB76}"/>
              </a:ext>
            </a:extLst>
          </p:cNvPr>
          <p:cNvSpPr txBox="1"/>
          <p:nvPr/>
        </p:nvSpPr>
        <p:spPr>
          <a:xfrm>
            <a:off x="5080352" y="511095"/>
            <a:ext cx="20313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tx2"/>
                </a:solidFill>
                <a:latin typeface="Montserrat Bold"/>
                <a:ea typeface="Lato Heavy" charset="0"/>
                <a:cs typeface="Poppins" pitchFamily="2" charset="77"/>
              </a:rPr>
              <a:t>Solution</a:t>
            </a:r>
          </a:p>
        </p:txBody>
      </p:sp>
      <p:sp>
        <p:nvSpPr>
          <p:cNvPr id="39" name="CuadroTexto 351">
            <a:extLst>
              <a:ext uri="{FF2B5EF4-FFF2-40B4-BE49-F238E27FC236}">
                <a16:creationId xmlns:a16="http://schemas.microsoft.com/office/drawing/2014/main" id="{FFE224D8-8132-EC4F-8D51-4D1141B010F3}"/>
              </a:ext>
            </a:extLst>
          </p:cNvPr>
          <p:cNvSpPr txBox="1"/>
          <p:nvPr/>
        </p:nvSpPr>
        <p:spPr>
          <a:xfrm>
            <a:off x="2096844" y="1191656"/>
            <a:ext cx="7998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Montserrat Bold"/>
                <a:ea typeface="Lato Light" panose="020F0502020204030203" pitchFamily="34" charset="0"/>
                <a:cs typeface="Lato Light" panose="020F0502020204030203" pitchFamily="34" charset="0"/>
              </a:rPr>
              <a:t>An integrated Hostel / Student Residence Model depending on Size, Location, Infrastructure, Need &amp; Budget for Universities &amp; Colleges.</a:t>
            </a:r>
          </a:p>
        </p:txBody>
      </p:sp>
    </p:spTree>
    <p:extLst>
      <p:ext uri="{BB962C8B-B14F-4D97-AF65-F5344CB8AC3E}">
        <p14:creationId xmlns:p14="http://schemas.microsoft.com/office/powerpoint/2010/main" val="3155348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4989012" y="511095"/>
            <a:ext cx="22140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Solution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1335742" y="1191656"/>
            <a:ext cx="952051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Montserrat Bold"/>
              </a:rPr>
              <a:t>A layer of accommodation services in C.A.R.T Model deployed via </a:t>
            </a:r>
            <a:br>
              <a:rPr lang="en-US" b="1" dirty="0">
                <a:latin typeface="Montserrat Bold"/>
              </a:rPr>
            </a:br>
            <a:r>
              <a:rPr lang="en-US" b="1" i="1" dirty="0">
                <a:latin typeface="Montserrat Bold"/>
              </a:rPr>
              <a:t>on-campus / Off-campus </a:t>
            </a:r>
            <a:r>
              <a:rPr lang="en-US" b="1" dirty="0">
                <a:latin typeface="Montserrat Bold"/>
              </a:rPr>
              <a:t> model</a:t>
            </a:r>
            <a:br>
              <a:rPr lang="en-US" sz="900" dirty="0"/>
            </a:br>
            <a:endParaRPr lang="en-US" sz="900" dirty="0"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90145181-89A4-B74C-B84E-160A1C31AD46}"/>
              </a:ext>
            </a:extLst>
          </p:cNvPr>
          <p:cNvSpPr/>
          <p:nvPr/>
        </p:nvSpPr>
        <p:spPr>
          <a:xfrm>
            <a:off x="961769" y="2649762"/>
            <a:ext cx="2137796" cy="390494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179" name="Rounded Rectangle 178">
            <a:extLst>
              <a:ext uri="{FF2B5EF4-FFF2-40B4-BE49-F238E27FC236}">
                <a16:creationId xmlns:a16="http://schemas.microsoft.com/office/drawing/2014/main" id="{C3A385D5-8088-6E42-820D-6FF5A93AC848}"/>
              </a:ext>
            </a:extLst>
          </p:cNvPr>
          <p:cNvSpPr/>
          <p:nvPr/>
        </p:nvSpPr>
        <p:spPr>
          <a:xfrm>
            <a:off x="712459" y="1899542"/>
            <a:ext cx="2654909" cy="750221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80" name="CuadroTexto 395">
            <a:extLst>
              <a:ext uri="{FF2B5EF4-FFF2-40B4-BE49-F238E27FC236}">
                <a16:creationId xmlns:a16="http://schemas.microsoft.com/office/drawing/2014/main" id="{8C8A8AB7-D266-FD4B-B6CF-8DD1A4048275}"/>
              </a:ext>
            </a:extLst>
          </p:cNvPr>
          <p:cNvSpPr txBox="1"/>
          <p:nvPr/>
        </p:nvSpPr>
        <p:spPr>
          <a:xfrm>
            <a:off x="944049" y="2075007"/>
            <a:ext cx="21193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Montserrat Bold"/>
                <a:ea typeface="Lato Semibold" panose="020F0502020204030203" pitchFamily="34" charset="0"/>
                <a:cs typeface="Poppins Medium" pitchFamily="2" charset="77"/>
              </a:rPr>
              <a:t>Community</a:t>
            </a: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BA612F0C-F604-C545-BD98-B55BE3E42B4C}"/>
              </a:ext>
            </a:extLst>
          </p:cNvPr>
          <p:cNvSpPr/>
          <p:nvPr/>
        </p:nvSpPr>
        <p:spPr>
          <a:xfrm>
            <a:off x="3689970" y="2649762"/>
            <a:ext cx="2137796" cy="390494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86" name="Rounded Rectangle 185">
            <a:extLst>
              <a:ext uri="{FF2B5EF4-FFF2-40B4-BE49-F238E27FC236}">
                <a16:creationId xmlns:a16="http://schemas.microsoft.com/office/drawing/2014/main" id="{A94D7BC2-F8B9-B042-978B-1E0A07C226EB}"/>
              </a:ext>
            </a:extLst>
          </p:cNvPr>
          <p:cNvSpPr/>
          <p:nvPr/>
        </p:nvSpPr>
        <p:spPr>
          <a:xfrm>
            <a:off x="3440659" y="1899542"/>
            <a:ext cx="2654909" cy="750221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Montserrat Light"/>
            </a:endParaRPr>
          </a:p>
        </p:txBody>
      </p:sp>
      <p:sp>
        <p:nvSpPr>
          <p:cNvPr id="187" name="CuadroTexto 395">
            <a:extLst>
              <a:ext uri="{FF2B5EF4-FFF2-40B4-BE49-F238E27FC236}">
                <a16:creationId xmlns:a16="http://schemas.microsoft.com/office/drawing/2014/main" id="{24777D49-7BD5-2A4E-8901-0A8EF79FBB8F}"/>
              </a:ext>
            </a:extLst>
          </p:cNvPr>
          <p:cNvSpPr txBox="1"/>
          <p:nvPr/>
        </p:nvSpPr>
        <p:spPr>
          <a:xfrm>
            <a:off x="3672249" y="2093113"/>
            <a:ext cx="21193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Montserrat Bold"/>
                <a:ea typeface="Lato Semibold" panose="020F0502020204030203" pitchFamily="34" charset="0"/>
                <a:cs typeface="Poppins Medium" pitchFamily="2" charset="77"/>
              </a:rPr>
              <a:t>Amenities</a:t>
            </a: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E0DB9501-D90B-CC47-BDDA-E580A3780E94}"/>
              </a:ext>
            </a:extLst>
          </p:cNvPr>
          <p:cNvSpPr/>
          <p:nvPr/>
        </p:nvSpPr>
        <p:spPr>
          <a:xfrm>
            <a:off x="6418170" y="2649762"/>
            <a:ext cx="2137796" cy="390494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93" name="Rounded Rectangle 192">
            <a:extLst>
              <a:ext uri="{FF2B5EF4-FFF2-40B4-BE49-F238E27FC236}">
                <a16:creationId xmlns:a16="http://schemas.microsoft.com/office/drawing/2014/main" id="{39F46C18-6EFF-FF47-AA05-5B6B9F3D8691}"/>
              </a:ext>
            </a:extLst>
          </p:cNvPr>
          <p:cNvSpPr/>
          <p:nvPr/>
        </p:nvSpPr>
        <p:spPr>
          <a:xfrm>
            <a:off x="6168860" y="1899542"/>
            <a:ext cx="2654909" cy="750221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Montserrat Light"/>
            </a:endParaRPr>
          </a:p>
        </p:txBody>
      </p:sp>
      <p:sp>
        <p:nvSpPr>
          <p:cNvPr id="194" name="CuadroTexto 395">
            <a:extLst>
              <a:ext uri="{FF2B5EF4-FFF2-40B4-BE49-F238E27FC236}">
                <a16:creationId xmlns:a16="http://schemas.microsoft.com/office/drawing/2014/main" id="{9BB86F0E-C703-4D45-B4BA-1A0106ED279B}"/>
              </a:ext>
            </a:extLst>
          </p:cNvPr>
          <p:cNvSpPr txBox="1"/>
          <p:nvPr/>
        </p:nvSpPr>
        <p:spPr>
          <a:xfrm>
            <a:off x="6400450" y="2084060"/>
            <a:ext cx="21193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Montserrat Bold"/>
                <a:ea typeface="Lato Semibold" panose="020F0502020204030203" pitchFamily="34" charset="0"/>
                <a:cs typeface="Poppins Medium" pitchFamily="2" charset="77"/>
              </a:rPr>
              <a:t>Residences</a:t>
            </a:r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F9947E0E-FA23-7C4E-BA49-36860A3886A2}"/>
              </a:ext>
            </a:extLst>
          </p:cNvPr>
          <p:cNvSpPr/>
          <p:nvPr/>
        </p:nvSpPr>
        <p:spPr>
          <a:xfrm>
            <a:off x="9146371" y="2649762"/>
            <a:ext cx="2137796" cy="390494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00" name="Rounded Rectangle 199">
            <a:extLst>
              <a:ext uri="{FF2B5EF4-FFF2-40B4-BE49-F238E27FC236}">
                <a16:creationId xmlns:a16="http://schemas.microsoft.com/office/drawing/2014/main" id="{DCF2311D-156C-0B44-B669-46D808EA8057}"/>
              </a:ext>
            </a:extLst>
          </p:cNvPr>
          <p:cNvSpPr/>
          <p:nvPr/>
        </p:nvSpPr>
        <p:spPr>
          <a:xfrm>
            <a:off x="8897060" y="1899542"/>
            <a:ext cx="2654909" cy="750221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01" name="CuadroTexto 395">
            <a:extLst>
              <a:ext uri="{FF2B5EF4-FFF2-40B4-BE49-F238E27FC236}">
                <a16:creationId xmlns:a16="http://schemas.microsoft.com/office/drawing/2014/main" id="{9E6E6706-0D30-8741-87A9-0ACD0CA65E30}"/>
              </a:ext>
            </a:extLst>
          </p:cNvPr>
          <p:cNvSpPr txBox="1"/>
          <p:nvPr/>
        </p:nvSpPr>
        <p:spPr>
          <a:xfrm>
            <a:off x="9164862" y="2065954"/>
            <a:ext cx="21193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Montserrat Bold"/>
                <a:ea typeface="Lato Semibold" panose="020F0502020204030203" pitchFamily="34" charset="0"/>
                <a:cs typeface="Poppins Medium" pitchFamily="2" charset="77"/>
              </a:rPr>
              <a:t>Technology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95469" y="2852505"/>
            <a:ext cx="1874068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600" dirty="0">
                <a:latin typeface="Montserrat Light"/>
              </a:rPr>
              <a:t>Events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600" dirty="0">
                <a:latin typeface="Montserrat Light"/>
              </a:rPr>
              <a:t>Screenings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600" dirty="0">
                <a:latin typeface="Montserrat Light"/>
              </a:rPr>
              <a:t>Camps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600" dirty="0">
                <a:latin typeface="Montserrat Light"/>
              </a:rPr>
              <a:t>Deals &amp; Discounts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600" dirty="0">
                <a:latin typeface="Montserrat Light"/>
              </a:rPr>
              <a:t>Placements &amp; Internships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600" dirty="0">
                <a:latin typeface="Montserrat Light"/>
              </a:rPr>
              <a:t>Health Camps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600" dirty="0">
                <a:latin typeface="Montserrat Light"/>
              </a:rPr>
              <a:t>Career Guidance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600" dirty="0">
                <a:latin typeface="Montserrat Light"/>
              </a:rPr>
              <a:t>Profile Building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1600" dirty="0">
              <a:latin typeface="Montserrat Ligh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801124" y="2843334"/>
            <a:ext cx="18740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600" dirty="0">
                <a:latin typeface="Montserrat Light"/>
              </a:rPr>
              <a:t>Healthy Meals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600" dirty="0">
                <a:latin typeface="Montserrat Light"/>
              </a:rPr>
              <a:t>Security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600" dirty="0">
                <a:latin typeface="Montserrat Light"/>
              </a:rPr>
              <a:t>Insurance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600" dirty="0">
                <a:latin typeface="Montserrat Light"/>
              </a:rPr>
              <a:t>Doctor on Call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600" dirty="0">
                <a:latin typeface="Montserrat Light"/>
              </a:rPr>
              <a:t>Housekeeping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600" dirty="0">
                <a:latin typeface="Montserrat Light"/>
              </a:rPr>
              <a:t>Laundry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600" dirty="0">
                <a:latin typeface="Montserrat Light"/>
              </a:rPr>
              <a:t>Parking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600" dirty="0">
                <a:latin typeface="Montserrat Light"/>
              </a:rPr>
              <a:t>Fitness Area</a:t>
            </a:r>
          </a:p>
          <a:p>
            <a:endParaRPr lang="en-IN" sz="1600" dirty="0">
              <a:latin typeface="Montserrat Ligh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89460" y="2849818"/>
            <a:ext cx="187406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600" dirty="0">
                <a:latin typeface="Montserrat Light"/>
              </a:rPr>
              <a:t>Fully Furnished Rooms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600" dirty="0">
                <a:latin typeface="Montserrat Light"/>
              </a:rPr>
              <a:t>AC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600" dirty="0">
                <a:latin typeface="Montserrat Light"/>
              </a:rPr>
              <a:t>Reading Rooms &amp; Library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600" dirty="0">
                <a:latin typeface="Montserrat Light"/>
              </a:rPr>
              <a:t>Indoor Sports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600" dirty="0">
                <a:latin typeface="Montserrat Light"/>
              </a:rPr>
              <a:t>Self Operating Pantry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600" dirty="0">
                <a:latin typeface="Montserrat Light"/>
              </a:rPr>
              <a:t>TV Rooms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600" dirty="0">
                <a:latin typeface="Montserrat Light"/>
              </a:rPr>
              <a:t>Vending Machine</a:t>
            </a:r>
          </a:p>
          <a:p>
            <a:endParaRPr lang="en-IN" sz="1600" dirty="0">
              <a:latin typeface="Montserrat Ligh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278235" y="2849818"/>
            <a:ext cx="187406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600" dirty="0">
                <a:latin typeface="Montserrat Light"/>
              </a:rPr>
              <a:t>WiFi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600" dirty="0">
                <a:latin typeface="Montserrat Light"/>
              </a:rPr>
              <a:t>CCTV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600" dirty="0">
                <a:latin typeface="Montserrat Light"/>
              </a:rPr>
              <a:t>In-Resident Mobile App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600" dirty="0">
                <a:latin typeface="Montserrat Light"/>
              </a:rPr>
              <a:t>Digital On boarding, Payment &amp; KYC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600" dirty="0">
                <a:latin typeface="Montserrat Light"/>
              </a:rPr>
              <a:t>Printing &amp; Scanning Assistance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600" dirty="0">
                <a:latin typeface="Montserrat Light"/>
              </a:rPr>
              <a:t>Welcome KIT</a:t>
            </a:r>
          </a:p>
          <a:p>
            <a:endParaRPr lang="en-IN" sz="1600" dirty="0">
              <a:latin typeface="Montserrat Light"/>
            </a:endParaRPr>
          </a:p>
        </p:txBody>
      </p:sp>
    </p:spTree>
    <p:extLst>
      <p:ext uri="{BB962C8B-B14F-4D97-AF65-F5344CB8AC3E}">
        <p14:creationId xmlns:p14="http://schemas.microsoft.com/office/powerpoint/2010/main" val="2407738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5049124" y="511095"/>
            <a:ext cx="20938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Product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1335742" y="1191656"/>
            <a:ext cx="952051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Montserrat Bold"/>
              </a:rPr>
              <a:t>A layer of accommodation services in C.A.R.T Model </a:t>
            </a:r>
            <a:br>
              <a:rPr lang="en-US" sz="900" dirty="0"/>
            </a:br>
            <a:endParaRPr lang="en-US" sz="900" dirty="0"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90145181-89A4-B74C-B84E-160A1C31AD46}"/>
              </a:ext>
            </a:extLst>
          </p:cNvPr>
          <p:cNvSpPr/>
          <p:nvPr/>
        </p:nvSpPr>
        <p:spPr>
          <a:xfrm>
            <a:off x="-1" y="1699487"/>
            <a:ext cx="12192001" cy="5158513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254" y="2375252"/>
            <a:ext cx="2855237" cy="38069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8254" y="2375252"/>
            <a:ext cx="2848673" cy="38069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127" y="2375252"/>
            <a:ext cx="2848673" cy="38069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5" y="2380048"/>
            <a:ext cx="2855237" cy="381729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04673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4134566" y="0"/>
            <a:ext cx="39228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Business Model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1335741" y="603181"/>
            <a:ext cx="952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Montserrat Bold"/>
              </a:rPr>
              <a:t>How exactly?</a:t>
            </a:r>
            <a:endParaRPr lang="en-US" sz="900" dirty="0"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797" y="972513"/>
            <a:ext cx="8510257" cy="6106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821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Line 1"/>
          <p:cNvSpPr>
            <a:spLocks noChangeShapeType="1"/>
          </p:cNvSpPr>
          <p:nvPr/>
        </p:nvSpPr>
        <p:spPr bwMode="auto">
          <a:xfrm>
            <a:off x="1229275" y="4019399"/>
            <a:ext cx="1966744" cy="2621"/>
          </a:xfrm>
          <a:prstGeom prst="line">
            <a:avLst/>
          </a:prstGeom>
          <a:noFill/>
          <a:ln w="1116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>
              <a:latin typeface="Montserrat Light"/>
            </a:endParaRPr>
          </a:p>
        </p:txBody>
      </p:sp>
      <p:sp>
        <p:nvSpPr>
          <p:cNvPr id="25" name="Line 2"/>
          <p:cNvSpPr>
            <a:spLocks noChangeShapeType="1"/>
          </p:cNvSpPr>
          <p:nvPr/>
        </p:nvSpPr>
        <p:spPr bwMode="auto">
          <a:xfrm>
            <a:off x="1229275" y="4771897"/>
            <a:ext cx="1966744" cy="2623"/>
          </a:xfrm>
          <a:prstGeom prst="line">
            <a:avLst/>
          </a:prstGeom>
          <a:noFill/>
          <a:ln w="1116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>
              <a:latin typeface="Montserrat Light"/>
            </a:endParaRPr>
          </a:p>
        </p:txBody>
      </p:sp>
      <p:sp>
        <p:nvSpPr>
          <p:cNvPr id="27" name="Line 3"/>
          <p:cNvSpPr>
            <a:spLocks noChangeShapeType="1"/>
          </p:cNvSpPr>
          <p:nvPr/>
        </p:nvSpPr>
        <p:spPr bwMode="auto">
          <a:xfrm>
            <a:off x="1229275" y="5692200"/>
            <a:ext cx="1966744" cy="2621"/>
          </a:xfrm>
          <a:prstGeom prst="line">
            <a:avLst/>
          </a:prstGeom>
          <a:noFill/>
          <a:ln w="1116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>
              <a:latin typeface="Montserrat Light"/>
            </a:endParaRPr>
          </a:p>
        </p:txBody>
      </p:sp>
      <p:sp>
        <p:nvSpPr>
          <p:cNvPr id="28" name="Line 4"/>
          <p:cNvSpPr>
            <a:spLocks noChangeShapeType="1"/>
          </p:cNvSpPr>
          <p:nvPr/>
        </p:nvSpPr>
        <p:spPr bwMode="auto">
          <a:xfrm>
            <a:off x="1229275" y="3169889"/>
            <a:ext cx="1966744" cy="2621"/>
          </a:xfrm>
          <a:prstGeom prst="line">
            <a:avLst/>
          </a:prstGeom>
          <a:noFill/>
          <a:ln w="1116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>
              <a:latin typeface="Montserrat Light"/>
            </a:endParaRPr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>
            <a:off x="1229275" y="2459341"/>
            <a:ext cx="1966744" cy="2623"/>
          </a:xfrm>
          <a:prstGeom prst="line">
            <a:avLst/>
          </a:prstGeom>
          <a:noFill/>
          <a:ln w="11160" cap="flat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900">
              <a:latin typeface="Montserrat Light"/>
            </a:endParaRPr>
          </a:p>
        </p:txBody>
      </p:sp>
      <p:sp>
        <p:nvSpPr>
          <p:cNvPr id="30" name="Freeform 6"/>
          <p:cNvSpPr>
            <a:spLocks noChangeArrowheads="1"/>
          </p:cNvSpPr>
          <p:nvPr/>
        </p:nvSpPr>
        <p:spPr bwMode="auto">
          <a:xfrm>
            <a:off x="717997" y="4923970"/>
            <a:ext cx="901997" cy="1628229"/>
          </a:xfrm>
          <a:custGeom>
            <a:avLst/>
            <a:gdLst>
              <a:gd name="T0" fmla="*/ 725 w 1441"/>
              <a:gd name="T1" fmla="*/ 2738 h 2739"/>
              <a:gd name="T2" fmla="*/ 725 w 1441"/>
              <a:gd name="T3" fmla="*/ 2738 h 2739"/>
              <a:gd name="T4" fmla="*/ 537 w 1441"/>
              <a:gd name="T5" fmla="*/ 2636 h 2739"/>
              <a:gd name="T6" fmla="*/ 537 w 1441"/>
              <a:gd name="T7" fmla="*/ 2636 h 2739"/>
              <a:gd name="T8" fmla="*/ 73 w 1441"/>
              <a:gd name="T9" fmla="*/ 1400 h 2739"/>
              <a:gd name="T10" fmla="*/ 73 w 1441"/>
              <a:gd name="T11" fmla="*/ 1400 h 2739"/>
              <a:gd name="T12" fmla="*/ 256 w 1441"/>
              <a:gd name="T13" fmla="*/ 192 h 2739"/>
              <a:gd name="T14" fmla="*/ 256 w 1441"/>
              <a:gd name="T15" fmla="*/ 192 h 2739"/>
              <a:gd name="T16" fmla="*/ 310 w 1441"/>
              <a:gd name="T17" fmla="*/ 36 h 2739"/>
              <a:gd name="T18" fmla="*/ 322 w 1441"/>
              <a:gd name="T19" fmla="*/ 0 h 2739"/>
              <a:gd name="T20" fmla="*/ 1131 w 1441"/>
              <a:gd name="T21" fmla="*/ 0 h 2739"/>
              <a:gd name="T22" fmla="*/ 1142 w 1441"/>
              <a:gd name="T23" fmla="*/ 37 h 2739"/>
              <a:gd name="T24" fmla="*/ 1142 w 1441"/>
              <a:gd name="T25" fmla="*/ 37 h 2739"/>
              <a:gd name="T26" fmla="*/ 1195 w 1441"/>
              <a:gd name="T27" fmla="*/ 200 h 2739"/>
              <a:gd name="T28" fmla="*/ 1195 w 1441"/>
              <a:gd name="T29" fmla="*/ 200 h 2739"/>
              <a:gd name="T30" fmla="*/ 1363 w 1441"/>
              <a:gd name="T31" fmla="*/ 1418 h 2739"/>
              <a:gd name="T32" fmla="*/ 1363 w 1441"/>
              <a:gd name="T33" fmla="*/ 1418 h 2739"/>
              <a:gd name="T34" fmla="*/ 915 w 1441"/>
              <a:gd name="T35" fmla="*/ 2632 h 2739"/>
              <a:gd name="T36" fmla="*/ 915 w 1441"/>
              <a:gd name="T37" fmla="*/ 2632 h 2739"/>
              <a:gd name="T38" fmla="*/ 725 w 1441"/>
              <a:gd name="T39" fmla="*/ 2738 h 27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441" h="2739">
                <a:moveTo>
                  <a:pt x="725" y="2738"/>
                </a:moveTo>
                <a:lnTo>
                  <a:pt x="725" y="2738"/>
                </a:lnTo>
                <a:cubicBezTo>
                  <a:pt x="649" y="2738"/>
                  <a:pt x="578" y="2700"/>
                  <a:pt x="537" y="2636"/>
                </a:cubicBezTo>
                <a:lnTo>
                  <a:pt x="537" y="2636"/>
                </a:lnTo>
                <a:cubicBezTo>
                  <a:pt x="297" y="2264"/>
                  <a:pt x="137" y="1837"/>
                  <a:pt x="73" y="1400"/>
                </a:cubicBezTo>
                <a:lnTo>
                  <a:pt x="73" y="1400"/>
                </a:lnTo>
                <a:cubicBezTo>
                  <a:pt x="0" y="894"/>
                  <a:pt x="154" y="471"/>
                  <a:pt x="256" y="192"/>
                </a:cubicBezTo>
                <a:lnTo>
                  <a:pt x="256" y="192"/>
                </a:lnTo>
                <a:cubicBezTo>
                  <a:pt x="278" y="132"/>
                  <a:pt x="297" y="81"/>
                  <a:pt x="310" y="36"/>
                </a:cubicBezTo>
                <a:lnTo>
                  <a:pt x="322" y="0"/>
                </a:lnTo>
                <a:lnTo>
                  <a:pt x="1131" y="0"/>
                </a:lnTo>
                <a:lnTo>
                  <a:pt x="1142" y="37"/>
                </a:lnTo>
                <a:lnTo>
                  <a:pt x="1142" y="37"/>
                </a:lnTo>
                <a:cubicBezTo>
                  <a:pt x="1155" y="83"/>
                  <a:pt x="1174" y="138"/>
                  <a:pt x="1195" y="200"/>
                </a:cubicBezTo>
                <a:lnTo>
                  <a:pt x="1195" y="200"/>
                </a:lnTo>
                <a:cubicBezTo>
                  <a:pt x="1292" y="483"/>
                  <a:pt x="1440" y="910"/>
                  <a:pt x="1363" y="1418"/>
                </a:cubicBezTo>
                <a:lnTo>
                  <a:pt x="1363" y="1418"/>
                </a:lnTo>
                <a:cubicBezTo>
                  <a:pt x="1297" y="1851"/>
                  <a:pt x="1146" y="2259"/>
                  <a:pt x="915" y="2632"/>
                </a:cubicBezTo>
                <a:lnTo>
                  <a:pt x="915" y="2632"/>
                </a:lnTo>
                <a:cubicBezTo>
                  <a:pt x="874" y="2698"/>
                  <a:pt x="803" y="2738"/>
                  <a:pt x="725" y="273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>
              <a:latin typeface="Montserrat Light"/>
            </a:endParaRPr>
          </a:p>
        </p:txBody>
      </p:sp>
      <p:sp>
        <p:nvSpPr>
          <p:cNvPr id="31" name="Freeform 7"/>
          <p:cNvSpPr>
            <a:spLocks noChangeArrowheads="1"/>
          </p:cNvSpPr>
          <p:nvPr/>
        </p:nvSpPr>
        <p:spPr bwMode="auto">
          <a:xfrm>
            <a:off x="686532" y="4892506"/>
            <a:ext cx="968199" cy="1688533"/>
          </a:xfrm>
          <a:custGeom>
            <a:avLst/>
            <a:gdLst>
              <a:gd name="T0" fmla="*/ 1222 w 1546"/>
              <a:gd name="T1" fmla="*/ 0 h 2842"/>
              <a:gd name="T2" fmla="*/ 1145 w 1546"/>
              <a:gd name="T3" fmla="*/ 0 h 2842"/>
              <a:gd name="T4" fmla="*/ 412 w 1546"/>
              <a:gd name="T5" fmla="*/ 0 h 2842"/>
              <a:gd name="T6" fmla="*/ 337 w 1546"/>
              <a:gd name="T7" fmla="*/ 0 h 2842"/>
              <a:gd name="T8" fmla="*/ 315 w 1546"/>
              <a:gd name="T9" fmla="*/ 72 h 2842"/>
              <a:gd name="T10" fmla="*/ 315 w 1546"/>
              <a:gd name="T11" fmla="*/ 72 h 2842"/>
              <a:gd name="T12" fmla="*/ 261 w 1546"/>
              <a:gd name="T13" fmla="*/ 226 h 2842"/>
              <a:gd name="T14" fmla="*/ 261 w 1546"/>
              <a:gd name="T15" fmla="*/ 226 h 2842"/>
              <a:gd name="T16" fmla="*/ 76 w 1546"/>
              <a:gd name="T17" fmla="*/ 1459 h 2842"/>
              <a:gd name="T18" fmla="*/ 76 w 1546"/>
              <a:gd name="T19" fmla="*/ 1459 h 2842"/>
              <a:gd name="T20" fmla="*/ 547 w 1546"/>
              <a:gd name="T21" fmla="*/ 2714 h 2842"/>
              <a:gd name="T22" fmla="*/ 547 w 1546"/>
              <a:gd name="T23" fmla="*/ 2714 h 2842"/>
              <a:gd name="T24" fmla="*/ 778 w 1546"/>
              <a:gd name="T25" fmla="*/ 2841 h 2842"/>
              <a:gd name="T26" fmla="*/ 778 w 1546"/>
              <a:gd name="T27" fmla="*/ 2841 h 2842"/>
              <a:gd name="T28" fmla="*/ 1012 w 1546"/>
              <a:gd name="T29" fmla="*/ 2710 h 2842"/>
              <a:gd name="T30" fmla="*/ 1012 w 1546"/>
              <a:gd name="T31" fmla="*/ 2710 h 2842"/>
              <a:gd name="T32" fmla="*/ 1466 w 1546"/>
              <a:gd name="T33" fmla="*/ 1476 h 2842"/>
              <a:gd name="T34" fmla="*/ 1466 w 1546"/>
              <a:gd name="T35" fmla="*/ 1476 h 2842"/>
              <a:gd name="T36" fmla="*/ 1297 w 1546"/>
              <a:gd name="T37" fmla="*/ 235 h 2842"/>
              <a:gd name="T38" fmla="*/ 1297 w 1546"/>
              <a:gd name="T39" fmla="*/ 235 h 2842"/>
              <a:gd name="T40" fmla="*/ 1243 w 1546"/>
              <a:gd name="T41" fmla="*/ 74 h 2842"/>
              <a:gd name="T42" fmla="*/ 1222 w 1546"/>
              <a:gd name="T43" fmla="*/ 0 h 2842"/>
              <a:gd name="T44" fmla="*/ 1145 w 1546"/>
              <a:gd name="T45" fmla="*/ 102 h 2842"/>
              <a:gd name="T46" fmla="*/ 1145 w 1546"/>
              <a:gd name="T47" fmla="*/ 102 h 2842"/>
              <a:gd name="T48" fmla="*/ 1365 w 1546"/>
              <a:gd name="T49" fmla="*/ 1461 h 2842"/>
              <a:gd name="T50" fmla="*/ 1365 w 1546"/>
              <a:gd name="T51" fmla="*/ 1461 h 2842"/>
              <a:gd name="T52" fmla="*/ 925 w 1546"/>
              <a:gd name="T53" fmla="*/ 2656 h 2842"/>
              <a:gd name="T54" fmla="*/ 925 w 1546"/>
              <a:gd name="T55" fmla="*/ 2656 h 2842"/>
              <a:gd name="T56" fmla="*/ 778 w 1546"/>
              <a:gd name="T57" fmla="*/ 2739 h 2842"/>
              <a:gd name="T58" fmla="*/ 778 w 1546"/>
              <a:gd name="T59" fmla="*/ 2739 h 2842"/>
              <a:gd name="T60" fmla="*/ 632 w 1546"/>
              <a:gd name="T61" fmla="*/ 2659 h 2842"/>
              <a:gd name="T62" fmla="*/ 632 w 1546"/>
              <a:gd name="T63" fmla="*/ 2659 h 2842"/>
              <a:gd name="T64" fmla="*/ 177 w 1546"/>
              <a:gd name="T65" fmla="*/ 1444 h 2842"/>
              <a:gd name="T66" fmla="*/ 177 w 1546"/>
              <a:gd name="T67" fmla="*/ 1444 h 2842"/>
              <a:gd name="T68" fmla="*/ 412 w 1546"/>
              <a:gd name="T69" fmla="*/ 102 h 2842"/>
              <a:gd name="T70" fmla="*/ 1145 w 1546"/>
              <a:gd name="T71" fmla="*/ 102 h 28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546" h="2842">
                <a:moveTo>
                  <a:pt x="1222" y="0"/>
                </a:moveTo>
                <a:lnTo>
                  <a:pt x="1145" y="0"/>
                </a:lnTo>
                <a:lnTo>
                  <a:pt x="412" y="0"/>
                </a:lnTo>
                <a:lnTo>
                  <a:pt x="337" y="0"/>
                </a:lnTo>
                <a:lnTo>
                  <a:pt x="315" y="72"/>
                </a:lnTo>
                <a:lnTo>
                  <a:pt x="315" y="72"/>
                </a:lnTo>
                <a:cubicBezTo>
                  <a:pt x="301" y="116"/>
                  <a:pt x="283" y="166"/>
                  <a:pt x="261" y="226"/>
                </a:cubicBezTo>
                <a:lnTo>
                  <a:pt x="261" y="226"/>
                </a:lnTo>
                <a:cubicBezTo>
                  <a:pt x="157" y="510"/>
                  <a:pt x="0" y="939"/>
                  <a:pt x="76" y="1459"/>
                </a:cubicBezTo>
                <a:lnTo>
                  <a:pt x="76" y="1459"/>
                </a:lnTo>
                <a:cubicBezTo>
                  <a:pt x="141" y="1902"/>
                  <a:pt x="303" y="2337"/>
                  <a:pt x="547" y="2714"/>
                </a:cubicBezTo>
                <a:lnTo>
                  <a:pt x="547" y="2714"/>
                </a:lnTo>
                <a:cubicBezTo>
                  <a:pt x="598" y="2793"/>
                  <a:pt x="684" y="2841"/>
                  <a:pt x="778" y="2841"/>
                </a:cubicBezTo>
                <a:lnTo>
                  <a:pt x="778" y="2841"/>
                </a:lnTo>
                <a:cubicBezTo>
                  <a:pt x="874" y="2841"/>
                  <a:pt x="961" y="2792"/>
                  <a:pt x="1012" y="2710"/>
                </a:cubicBezTo>
                <a:lnTo>
                  <a:pt x="1012" y="2710"/>
                </a:lnTo>
                <a:cubicBezTo>
                  <a:pt x="1247" y="2331"/>
                  <a:pt x="1399" y="1916"/>
                  <a:pt x="1466" y="1476"/>
                </a:cubicBezTo>
                <a:lnTo>
                  <a:pt x="1466" y="1476"/>
                </a:lnTo>
                <a:cubicBezTo>
                  <a:pt x="1545" y="956"/>
                  <a:pt x="1395" y="522"/>
                  <a:pt x="1297" y="235"/>
                </a:cubicBezTo>
                <a:lnTo>
                  <a:pt x="1297" y="235"/>
                </a:lnTo>
                <a:cubicBezTo>
                  <a:pt x="1275" y="172"/>
                  <a:pt x="1257" y="119"/>
                  <a:pt x="1243" y="74"/>
                </a:cubicBezTo>
                <a:lnTo>
                  <a:pt x="1222" y="0"/>
                </a:lnTo>
                <a:close/>
                <a:moveTo>
                  <a:pt x="1145" y="102"/>
                </a:moveTo>
                <a:lnTo>
                  <a:pt x="1145" y="102"/>
                </a:lnTo>
                <a:cubicBezTo>
                  <a:pt x="1222" y="366"/>
                  <a:pt x="1457" y="856"/>
                  <a:pt x="1365" y="1461"/>
                </a:cubicBezTo>
                <a:lnTo>
                  <a:pt x="1365" y="1461"/>
                </a:lnTo>
                <a:cubicBezTo>
                  <a:pt x="1282" y="2004"/>
                  <a:pt x="1076" y="2411"/>
                  <a:pt x="925" y="2656"/>
                </a:cubicBezTo>
                <a:lnTo>
                  <a:pt x="925" y="2656"/>
                </a:lnTo>
                <a:cubicBezTo>
                  <a:pt x="894" y="2707"/>
                  <a:pt x="838" y="2739"/>
                  <a:pt x="778" y="2739"/>
                </a:cubicBezTo>
                <a:lnTo>
                  <a:pt x="778" y="2739"/>
                </a:lnTo>
                <a:cubicBezTo>
                  <a:pt x="719" y="2739"/>
                  <a:pt x="664" y="2708"/>
                  <a:pt x="632" y="2659"/>
                </a:cubicBezTo>
                <a:lnTo>
                  <a:pt x="632" y="2659"/>
                </a:lnTo>
                <a:cubicBezTo>
                  <a:pt x="477" y="2418"/>
                  <a:pt x="258" y="2003"/>
                  <a:pt x="177" y="1444"/>
                </a:cubicBezTo>
                <a:lnTo>
                  <a:pt x="177" y="1444"/>
                </a:lnTo>
                <a:cubicBezTo>
                  <a:pt x="89" y="843"/>
                  <a:pt x="333" y="358"/>
                  <a:pt x="412" y="102"/>
                </a:cubicBezTo>
                <a:lnTo>
                  <a:pt x="1145" y="10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>
              <a:latin typeface="Montserrat Light"/>
            </a:endParaRPr>
          </a:p>
        </p:txBody>
      </p:sp>
      <p:sp>
        <p:nvSpPr>
          <p:cNvPr id="32" name="Freeform 8"/>
          <p:cNvSpPr>
            <a:spLocks noChangeArrowheads="1"/>
          </p:cNvSpPr>
          <p:nvPr/>
        </p:nvSpPr>
        <p:spPr bwMode="auto">
          <a:xfrm>
            <a:off x="1189946" y="4024643"/>
            <a:ext cx="857863" cy="1072375"/>
          </a:xfrm>
          <a:custGeom>
            <a:avLst/>
            <a:gdLst>
              <a:gd name="T0" fmla="*/ 1270 w 1372"/>
              <a:gd name="T1" fmla="*/ 1802 h 1803"/>
              <a:gd name="T2" fmla="*/ 1201 w 1372"/>
              <a:gd name="T3" fmla="*/ 1772 h 1803"/>
              <a:gd name="T4" fmla="*/ 1134 w 1372"/>
              <a:gd name="T5" fmla="*/ 1705 h 1803"/>
              <a:gd name="T6" fmla="*/ 1107 w 1372"/>
              <a:gd name="T7" fmla="*/ 1679 h 1803"/>
              <a:gd name="T8" fmla="*/ 1083 w 1372"/>
              <a:gd name="T9" fmla="*/ 1658 h 1803"/>
              <a:gd name="T10" fmla="*/ 1080 w 1372"/>
              <a:gd name="T11" fmla="*/ 1655 h 1803"/>
              <a:gd name="T12" fmla="*/ 1053 w 1372"/>
              <a:gd name="T13" fmla="*/ 1631 h 1803"/>
              <a:gd name="T14" fmla="*/ 1027 w 1372"/>
              <a:gd name="T15" fmla="*/ 1609 h 1803"/>
              <a:gd name="T16" fmla="*/ 1022 w 1372"/>
              <a:gd name="T17" fmla="*/ 1605 h 1803"/>
              <a:gd name="T18" fmla="*/ 991 w 1372"/>
              <a:gd name="T19" fmla="*/ 1580 h 1803"/>
              <a:gd name="T20" fmla="*/ 962 w 1372"/>
              <a:gd name="T21" fmla="*/ 1557 h 1803"/>
              <a:gd name="T22" fmla="*/ 932 w 1372"/>
              <a:gd name="T23" fmla="*/ 1535 h 1803"/>
              <a:gd name="T24" fmla="*/ 926 w 1372"/>
              <a:gd name="T25" fmla="*/ 1531 h 1803"/>
              <a:gd name="T26" fmla="*/ 891 w 1372"/>
              <a:gd name="T27" fmla="*/ 1505 h 1803"/>
              <a:gd name="T28" fmla="*/ 859 w 1372"/>
              <a:gd name="T29" fmla="*/ 1483 h 1803"/>
              <a:gd name="T30" fmla="*/ 856 w 1372"/>
              <a:gd name="T31" fmla="*/ 1481 h 1803"/>
              <a:gd name="T32" fmla="*/ 820 w 1372"/>
              <a:gd name="T33" fmla="*/ 1458 h 1803"/>
              <a:gd name="T34" fmla="*/ 786 w 1372"/>
              <a:gd name="T35" fmla="*/ 1437 h 1803"/>
              <a:gd name="T36" fmla="*/ 779 w 1372"/>
              <a:gd name="T37" fmla="*/ 1433 h 1803"/>
              <a:gd name="T38" fmla="*/ 740 w 1372"/>
              <a:gd name="T39" fmla="*/ 1409 h 1803"/>
              <a:gd name="T40" fmla="*/ 704 w 1372"/>
              <a:gd name="T41" fmla="*/ 1390 h 1803"/>
              <a:gd name="T42" fmla="*/ 701 w 1372"/>
              <a:gd name="T43" fmla="*/ 1388 h 1803"/>
              <a:gd name="T44" fmla="*/ 656 w 1372"/>
              <a:gd name="T45" fmla="*/ 1365 h 1803"/>
              <a:gd name="T46" fmla="*/ 618 w 1372"/>
              <a:gd name="T47" fmla="*/ 1346 h 1803"/>
              <a:gd name="T48" fmla="*/ 611 w 1372"/>
              <a:gd name="T49" fmla="*/ 1342 h 1803"/>
              <a:gd name="T50" fmla="*/ 570 w 1372"/>
              <a:gd name="T51" fmla="*/ 1323 h 1803"/>
              <a:gd name="T52" fmla="*/ 0 w 1372"/>
              <a:gd name="T53" fmla="*/ 1162 h 1803"/>
              <a:gd name="T54" fmla="*/ 669 w 1372"/>
              <a:gd name="T55" fmla="*/ 62 h 1803"/>
              <a:gd name="T56" fmla="*/ 1119 w 1372"/>
              <a:gd name="T57" fmla="*/ 826 h 1803"/>
              <a:gd name="T58" fmla="*/ 1366 w 1372"/>
              <a:gd name="T59" fmla="*/ 1691 h 1803"/>
              <a:gd name="T60" fmla="*/ 1344 w 1372"/>
              <a:gd name="T61" fmla="*/ 1768 h 1803"/>
              <a:gd name="T62" fmla="*/ 1270 w 1372"/>
              <a:gd name="T63" fmla="*/ 1802 h 18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372" h="1803">
                <a:moveTo>
                  <a:pt x="1270" y="1802"/>
                </a:moveTo>
                <a:lnTo>
                  <a:pt x="1270" y="1802"/>
                </a:lnTo>
                <a:cubicBezTo>
                  <a:pt x="1244" y="1802"/>
                  <a:pt x="1220" y="1791"/>
                  <a:pt x="1201" y="1772"/>
                </a:cubicBezTo>
                <a:lnTo>
                  <a:pt x="1201" y="1772"/>
                </a:lnTo>
                <a:cubicBezTo>
                  <a:pt x="1179" y="1749"/>
                  <a:pt x="1157" y="1726"/>
                  <a:pt x="1134" y="1705"/>
                </a:cubicBezTo>
                <a:lnTo>
                  <a:pt x="1134" y="1705"/>
                </a:lnTo>
                <a:cubicBezTo>
                  <a:pt x="1127" y="1697"/>
                  <a:pt x="1119" y="1691"/>
                  <a:pt x="1111" y="1683"/>
                </a:cubicBezTo>
                <a:lnTo>
                  <a:pt x="1107" y="1679"/>
                </a:lnTo>
                <a:lnTo>
                  <a:pt x="1107" y="1679"/>
                </a:lnTo>
                <a:cubicBezTo>
                  <a:pt x="1099" y="1672"/>
                  <a:pt x="1091" y="1665"/>
                  <a:pt x="1083" y="1658"/>
                </a:cubicBezTo>
                <a:lnTo>
                  <a:pt x="1080" y="1655"/>
                </a:lnTo>
                <a:lnTo>
                  <a:pt x="1080" y="1655"/>
                </a:lnTo>
                <a:cubicBezTo>
                  <a:pt x="1072" y="1648"/>
                  <a:pt x="1064" y="1641"/>
                  <a:pt x="1056" y="1634"/>
                </a:cubicBezTo>
                <a:lnTo>
                  <a:pt x="1053" y="1631"/>
                </a:lnTo>
                <a:lnTo>
                  <a:pt x="1053" y="1631"/>
                </a:lnTo>
                <a:cubicBezTo>
                  <a:pt x="1045" y="1624"/>
                  <a:pt x="1036" y="1617"/>
                  <a:pt x="1027" y="1609"/>
                </a:cubicBezTo>
                <a:lnTo>
                  <a:pt x="1022" y="1605"/>
                </a:lnTo>
                <a:lnTo>
                  <a:pt x="1022" y="1605"/>
                </a:lnTo>
                <a:cubicBezTo>
                  <a:pt x="1013" y="1598"/>
                  <a:pt x="1004" y="1591"/>
                  <a:pt x="995" y="1584"/>
                </a:cubicBezTo>
                <a:lnTo>
                  <a:pt x="991" y="1580"/>
                </a:lnTo>
                <a:lnTo>
                  <a:pt x="991" y="1580"/>
                </a:lnTo>
                <a:cubicBezTo>
                  <a:pt x="981" y="1572"/>
                  <a:pt x="972" y="1565"/>
                  <a:pt x="962" y="1557"/>
                </a:cubicBezTo>
                <a:lnTo>
                  <a:pt x="962" y="1557"/>
                </a:lnTo>
                <a:cubicBezTo>
                  <a:pt x="952" y="1549"/>
                  <a:pt x="942" y="1542"/>
                  <a:pt x="932" y="1535"/>
                </a:cubicBezTo>
                <a:lnTo>
                  <a:pt x="926" y="1531"/>
                </a:lnTo>
                <a:lnTo>
                  <a:pt x="926" y="1531"/>
                </a:lnTo>
                <a:cubicBezTo>
                  <a:pt x="916" y="1524"/>
                  <a:pt x="907" y="1516"/>
                  <a:pt x="896" y="1509"/>
                </a:cubicBezTo>
                <a:lnTo>
                  <a:pt x="891" y="1505"/>
                </a:lnTo>
                <a:lnTo>
                  <a:pt x="891" y="1505"/>
                </a:lnTo>
                <a:cubicBezTo>
                  <a:pt x="880" y="1498"/>
                  <a:pt x="869" y="1491"/>
                  <a:pt x="859" y="1483"/>
                </a:cubicBezTo>
                <a:lnTo>
                  <a:pt x="856" y="1481"/>
                </a:lnTo>
                <a:lnTo>
                  <a:pt x="856" y="1481"/>
                </a:lnTo>
                <a:cubicBezTo>
                  <a:pt x="845" y="1475"/>
                  <a:pt x="835" y="1468"/>
                  <a:pt x="824" y="1461"/>
                </a:cubicBezTo>
                <a:lnTo>
                  <a:pt x="820" y="1458"/>
                </a:lnTo>
                <a:lnTo>
                  <a:pt x="820" y="1458"/>
                </a:lnTo>
                <a:cubicBezTo>
                  <a:pt x="808" y="1451"/>
                  <a:pt x="797" y="1444"/>
                  <a:pt x="786" y="1437"/>
                </a:cubicBezTo>
                <a:lnTo>
                  <a:pt x="779" y="1433"/>
                </a:lnTo>
                <a:lnTo>
                  <a:pt x="779" y="1433"/>
                </a:lnTo>
                <a:cubicBezTo>
                  <a:pt x="768" y="1426"/>
                  <a:pt x="756" y="1419"/>
                  <a:pt x="744" y="1412"/>
                </a:cubicBezTo>
                <a:lnTo>
                  <a:pt x="740" y="1409"/>
                </a:lnTo>
                <a:lnTo>
                  <a:pt x="740" y="1409"/>
                </a:lnTo>
                <a:cubicBezTo>
                  <a:pt x="728" y="1403"/>
                  <a:pt x="716" y="1397"/>
                  <a:pt x="704" y="1390"/>
                </a:cubicBezTo>
                <a:lnTo>
                  <a:pt x="701" y="1388"/>
                </a:lnTo>
                <a:lnTo>
                  <a:pt x="701" y="1388"/>
                </a:lnTo>
                <a:cubicBezTo>
                  <a:pt x="688" y="1381"/>
                  <a:pt x="676" y="1375"/>
                  <a:pt x="663" y="1368"/>
                </a:cubicBezTo>
                <a:lnTo>
                  <a:pt x="656" y="1365"/>
                </a:lnTo>
                <a:lnTo>
                  <a:pt x="656" y="1365"/>
                </a:lnTo>
                <a:cubicBezTo>
                  <a:pt x="644" y="1358"/>
                  <a:pt x="631" y="1352"/>
                  <a:pt x="618" y="1346"/>
                </a:cubicBezTo>
                <a:lnTo>
                  <a:pt x="611" y="1342"/>
                </a:lnTo>
                <a:lnTo>
                  <a:pt x="611" y="1342"/>
                </a:lnTo>
                <a:cubicBezTo>
                  <a:pt x="598" y="1336"/>
                  <a:pt x="584" y="1330"/>
                  <a:pt x="570" y="1323"/>
                </a:cubicBezTo>
                <a:lnTo>
                  <a:pt x="570" y="1323"/>
                </a:lnTo>
                <a:cubicBezTo>
                  <a:pt x="412" y="1252"/>
                  <a:pt x="243" y="1201"/>
                  <a:pt x="70" y="1173"/>
                </a:cubicBezTo>
                <a:lnTo>
                  <a:pt x="0" y="1162"/>
                </a:lnTo>
                <a:lnTo>
                  <a:pt x="621" y="0"/>
                </a:lnTo>
                <a:lnTo>
                  <a:pt x="669" y="62"/>
                </a:lnTo>
                <a:lnTo>
                  <a:pt x="669" y="62"/>
                </a:lnTo>
                <a:cubicBezTo>
                  <a:pt x="851" y="297"/>
                  <a:pt x="1002" y="554"/>
                  <a:pt x="1119" y="826"/>
                </a:cubicBezTo>
                <a:lnTo>
                  <a:pt x="1119" y="826"/>
                </a:lnTo>
                <a:cubicBezTo>
                  <a:pt x="1238" y="1102"/>
                  <a:pt x="1321" y="1393"/>
                  <a:pt x="1366" y="1691"/>
                </a:cubicBezTo>
                <a:lnTo>
                  <a:pt x="1366" y="1691"/>
                </a:lnTo>
                <a:cubicBezTo>
                  <a:pt x="1371" y="1719"/>
                  <a:pt x="1363" y="1746"/>
                  <a:pt x="1344" y="1768"/>
                </a:cubicBezTo>
                <a:lnTo>
                  <a:pt x="1344" y="1768"/>
                </a:lnTo>
                <a:cubicBezTo>
                  <a:pt x="1326" y="1790"/>
                  <a:pt x="1299" y="1802"/>
                  <a:pt x="1270" y="1802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>
              <a:latin typeface="Montserrat Light"/>
            </a:endParaRPr>
          </a:p>
        </p:txBody>
      </p:sp>
      <p:sp>
        <p:nvSpPr>
          <p:cNvPr id="33" name="Freeform 9"/>
          <p:cNvSpPr>
            <a:spLocks noChangeArrowheads="1"/>
          </p:cNvSpPr>
          <p:nvPr/>
        </p:nvSpPr>
        <p:spPr bwMode="auto">
          <a:xfrm>
            <a:off x="1145372" y="3969582"/>
            <a:ext cx="940617" cy="1158900"/>
          </a:xfrm>
          <a:custGeom>
            <a:avLst/>
            <a:gdLst>
              <a:gd name="T0" fmla="*/ 67 w 1502"/>
              <a:gd name="T1" fmla="*/ 1169 h 1947"/>
              <a:gd name="T2" fmla="*/ 141 w 1502"/>
              <a:gd name="T3" fmla="*/ 1317 h 1947"/>
              <a:gd name="T4" fmla="*/ 667 w 1502"/>
              <a:gd name="T5" fmla="*/ 1481 h 1947"/>
              <a:gd name="T6" fmla="*/ 674 w 1502"/>
              <a:gd name="T7" fmla="*/ 1485 h 1947"/>
              <a:gd name="T8" fmla="*/ 718 w 1502"/>
              <a:gd name="T9" fmla="*/ 1507 h 1947"/>
              <a:gd name="T10" fmla="*/ 755 w 1502"/>
              <a:gd name="T11" fmla="*/ 1526 h 1947"/>
              <a:gd name="T12" fmla="*/ 792 w 1502"/>
              <a:gd name="T13" fmla="*/ 1547 h 1947"/>
              <a:gd name="T14" fmla="*/ 797 w 1502"/>
              <a:gd name="T15" fmla="*/ 1549 h 1947"/>
              <a:gd name="T16" fmla="*/ 837 w 1502"/>
              <a:gd name="T17" fmla="*/ 1573 h 1947"/>
              <a:gd name="T18" fmla="*/ 874 w 1502"/>
              <a:gd name="T19" fmla="*/ 1596 h 1947"/>
              <a:gd name="T20" fmla="*/ 907 w 1502"/>
              <a:gd name="T21" fmla="*/ 1618 h 1947"/>
              <a:gd name="T22" fmla="*/ 939 w 1502"/>
              <a:gd name="T23" fmla="*/ 1640 h 1947"/>
              <a:gd name="T24" fmla="*/ 945 w 1502"/>
              <a:gd name="T25" fmla="*/ 1644 h 1947"/>
              <a:gd name="T26" fmla="*/ 980 w 1502"/>
              <a:gd name="T27" fmla="*/ 1669 h 1947"/>
              <a:gd name="T28" fmla="*/ 1009 w 1502"/>
              <a:gd name="T29" fmla="*/ 1691 h 1947"/>
              <a:gd name="T30" fmla="*/ 1039 w 1502"/>
              <a:gd name="T31" fmla="*/ 1715 h 1947"/>
              <a:gd name="T32" fmla="*/ 1068 w 1502"/>
              <a:gd name="T33" fmla="*/ 1737 h 1947"/>
              <a:gd name="T34" fmla="*/ 1073 w 1502"/>
              <a:gd name="T35" fmla="*/ 1741 h 1947"/>
              <a:gd name="T36" fmla="*/ 1101 w 1502"/>
              <a:gd name="T37" fmla="*/ 1765 h 1947"/>
              <a:gd name="T38" fmla="*/ 1126 w 1502"/>
              <a:gd name="T39" fmla="*/ 1787 h 1947"/>
              <a:gd name="T40" fmla="*/ 1150 w 1502"/>
              <a:gd name="T41" fmla="*/ 1809 h 1947"/>
              <a:gd name="T42" fmla="*/ 1176 w 1502"/>
              <a:gd name="T43" fmla="*/ 1834 h 1947"/>
              <a:gd name="T44" fmla="*/ 1242 w 1502"/>
              <a:gd name="T45" fmla="*/ 1900 h 1947"/>
              <a:gd name="T46" fmla="*/ 1461 w 1502"/>
              <a:gd name="T47" fmla="*/ 1894 h 1947"/>
              <a:gd name="T48" fmla="*/ 1495 w 1502"/>
              <a:gd name="T49" fmla="*/ 1776 h 1947"/>
              <a:gd name="T50" fmla="*/ 788 w 1502"/>
              <a:gd name="T51" fmla="*/ 124 h 1947"/>
              <a:gd name="T52" fmla="*/ 707 w 1502"/>
              <a:gd name="T53" fmla="*/ 186 h 1947"/>
              <a:gd name="T54" fmla="*/ 1394 w 1502"/>
              <a:gd name="T55" fmla="*/ 1791 h 1947"/>
              <a:gd name="T56" fmla="*/ 1348 w 1502"/>
              <a:gd name="T57" fmla="*/ 1844 h 1947"/>
              <a:gd name="T58" fmla="*/ 1247 w 1502"/>
              <a:gd name="T59" fmla="*/ 1761 h 1947"/>
              <a:gd name="T60" fmla="*/ 1224 w 1502"/>
              <a:gd name="T61" fmla="*/ 1739 h 1947"/>
              <a:gd name="T62" fmla="*/ 1195 w 1502"/>
              <a:gd name="T63" fmla="*/ 1713 h 1947"/>
              <a:gd name="T64" fmla="*/ 1192 w 1502"/>
              <a:gd name="T65" fmla="*/ 1710 h 1947"/>
              <a:gd name="T66" fmla="*/ 1164 w 1502"/>
              <a:gd name="T67" fmla="*/ 1686 h 1947"/>
              <a:gd name="T68" fmla="*/ 1138 w 1502"/>
              <a:gd name="T69" fmla="*/ 1663 h 1947"/>
              <a:gd name="T70" fmla="*/ 1105 w 1502"/>
              <a:gd name="T71" fmla="*/ 1637 h 1947"/>
              <a:gd name="T72" fmla="*/ 1100 w 1502"/>
              <a:gd name="T73" fmla="*/ 1633 h 1947"/>
              <a:gd name="T74" fmla="*/ 1071 w 1502"/>
              <a:gd name="T75" fmla="*/ 1609 h 1947"/>
              <a:gd name="T76" fmla="*/ 1039 w 1502"/>
              <a:gd name="T77" fmla="*/ 1587 h 1947"/>
              <a:gd name="T78" fmla="*/ 1003 w 1502"/>
              <a:gd name="T79" fmla="*/ 1561 h 1947"/>
              <a:gd name="T80" fmla="*/ 997 w 1502"/>
              <a:gd name="T81" fmla="*/ 1556 h 1947"/>
              <a:gd name="T82" fmla="*/ 963 w 1502"/>
              <a:gd name="T83" fmla="*/ 1532 h 1947"/>
              <a:gd name="T84" fmla="*/ 929 w 1502"/>
              <a:gd name="T85" fmla="*/ 1511 h 1947"/>
              <a:gd name="T86" fmla="*/ 890 w 1502"/>
              <a:gd name="T87" fmla="*/ 1486 h 1947"/>
              <a:gd name="T88" fmla="*/ 884 w 1502"/>
              <a:gd name="T89" fmla="*/ 1482 h 1947"/>
              <a:gd name="T90" fmla="*/ 843 w 1502"/>
              <a:gd name="T91" fmla="*/ 1458 h 1947"/>
              <a:gd name="T92" fmla="*/ 807 w 1502"/>
              <a:gd name="T93" fmla="*/ 1438 h 1947"/>
              <a:gd name="T94" fmla="*/ 764 w 1502"/>
              <a:gd name="T95" fmla="*/ 1416 h 1947"/>
              <a:gd name="T96" fmla="*/ 757 w 1502"/>
              <a:gd name="T97" fmla="*/ 1412 h 1947"/>
              <a:gd name="T98" fmla="*/ 711 w 1502"/>
              <a:gd name="T99" fmla="*/ 1389 h 1947"/>
              <a:gd name="T100" fmla="*/ 669 w 1502"/>
              <a:gd name="T101" fmla="*/ 1370 h 19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502" h="1947">
                <a:moveTo>
                  <a:pt x="692" y="0"/>
                </a:moveTo>
                <a:lnTo>
                  <a:pt x="617" y="139"/>
                </a:lnTo>
                <a:lnTo>
                  <a:pt x="67" y="1169"/>
                </a:lnTo>
                <a:lnTo>
                  <a:pt x="0" y="1294"/>
                </a:lnTo>
                <a:lnTo>
                  <a:pt x="141" y="1317"/>
                </a:lnTo>
                <a:lnTo>
                  <a:pt x="141" y="1317"/>
                </a:lnTo>
                <a:cubicBezTo>
                  <a:pt x="309" y="1344"/>
                  <a:pt x="473" y="1394"/>
                  <a:pt x="627" y="1463"/>
                </a:cubicBezTo>
                <a:lnTo>
                  <a:pt x="627" y="1463"/>
                </a:lnTo>
                <a:cubicBezTo>
                  <a:pt x="640" y="1468"/>
                  <a:pt x="652" y="1474"/>
                  <a:pt x="667" y="1481"/>
                </a:cubicBezTo>
                <a:lnTo>
                  <a:pt x="670" y="1483"/>
                </a:lnTo>
                <a:lnTo>
                  <a:pt x="674" y="1485"/>
                </a:lnTo>
                <a:lnTo>
                  <a:pt x="674" y="1485"/>
                </a:lnTo>
                <a:cubicBezTo>
                  <a:pt x="686" y="1490"/>
                  <a:pt x="698" y="1497"/>
                  <a:pt x="711" y="1503"/>
                </a:cubicBezTo>
                <a:lnTo>
                  <a:pt x="716" y="1505"/>
                </a:lnTo>
                <a:lnTo>
                  <a:pt x="718" y="1507"/>
                </a:lnTo>
                <a:lnTo>
                  <a:pt x="718" y="1507"/>
                </a:lnTo>
                <a:cubicBezTo>
                  <a:pt x="731" y="1513"/>
                  <a:pt x="744" y="1520"/>
                  <a:pt x="755" y="1526"/>
                </a:cubicBezTo>
                <a:lnTo>
                  <a:pt x="755" y="1526"/>
                </a:lnTo>
                <a:lnTo>
                  <a:pt x="758" y="1527"/>
                </a:lnTo>
                <a:lnTo>
                  <a:pt x="758" y="1527"/>
                </a:lnTo>
                <a:cubicBezTo>
                  <a:pt x="769" y="1533"/>
                  <a:pt x="780" y="1540"/>
                  <a:pt x="792" y="1547"/>
                </a:cubicBezTo>
                <a:lnTo>
                  <a:pt x="794" y="1548"/>
                </a:lnTo>
                <a:lnTo>
                  <a:pt x="797" y="1549"/>
                </a:lnTo>
                <a:lnTo>
                  <a:pt x="797" y="1549"/>
                </a:lnTo>
                <a:cubicBezTo>
                  <a:pt x="808" y="1556"/>
                  <a:pt x="819" y="1562"/>
                  <a:pt x="831" y="1570"/>
                </a:cubicBezTo>
                <a:lnTo>
                  <a:pt x="837" y="1573"/>
                </a:lnTo>
                <a:lnTo>
                  <a:pt x="837" y="1573"/>
                </a:lnTo>
                <a:cubicBezTo>
                  <a:pt x="849" y="1581"/>
                  <a:pt x="860" y="1587"/>
                  <a:pt x="870" y="1594"/>
                </a:cubicBezTo>
                <a:lnTo>
                  <a:pt x="872" y="1595"/>
                </a:lnTo>
                <a:lnTo>
                  <a:pt x="874" y="1596"/>
                </a:lnTo>
                <a:lnTo>
                  <a:pt x="874" y="1596"/>
                </a:lnTo>
                <a:cubicBezTo>
                  <a:pt x="885" y="1604"/>
                  <a:pt x="896" y="1611"/>
                  <a:pt x="906" y="1617"/>
                </a:cubicBezTo>
                <a:lnTo>
                  <a:pt x="907" y="1618"/>
                </a:lnTo>
                <a:lnTo>
                  <a:pt x="908" y="1619"/>
                </a:lnTo>
                <a:lnTo>
                  <a:pt x="908" y="1619"/>
                </a:lnTo>
                <a:cubicBezTo>
                  <a:pt x="918" y="1625"/>
                  <a:pt x="928" y="1632"/>
                  <a:pt x="939" y="1640"/>
                </a:cubicBezTo>
                <a:lnTo>
                  <a:pt x="941" y="1641"/>
                </a:lnTo>
                <a:lnTo>
                  <a:pt x="945" y="1644"/>
                </a:lnTo>
                <a:lnTo>
                  <a:pt x="945" y="1644"/>
                </a:lnTo>
                <a:cubicBezTo>
                  <a:pt x="955" y="1651"/>
                  <a:pt x="965" y="1658"/>
                  <a:pt x="974" y="1665"/>
                </a:cubicBezTo>
                <a:lnTo>
                  <a:pt x="978" y="1667"/>
                </a:lnTo>
                <a:lnTo>
                  <a:pt x="980" y="1669"/>
                </a:lnTo>
                <a:lnTo>
                  <a:pt x="980" y="1669"/>
                </a:lnTo>
                <a:cubicBezTo>
                  <a:pt x="990" y="1677"/>
                  <a:pt x="1000" y="1684"/>
                  <a:pt x="1008" y="1690"/>
                </a:cubicBezTo>
                <a:lnTo>
                  <a:pt x="1009" y="1691"/>
                </a:lnTo>
                <a:lnTo>
                  <a:pt x="1009" y="1691"/>
                </a:lnTo>
                <a:cubicBezTo>
                  <a:pt x="1019" y="1698"/>
                  <a:pt x="1028" y="1705"/>
                  <a:pt x="1037" y="1713"/>
                </a:cubicBezTo>
                <a:lnTo>
                  <a:pt x="1039" y="1715"/>
                </a:lnTo>
                <a:lnTo>
                  <a:pt x="1041" y="1716"/>
                </a:lnTo>
                <a:lnTo>
                  <a:pt x="1041" y="1716"/>
                </a:lnTo>
                <a:cubicBezTo>
                  <a:pt x="1050" y="1723"/>
                  <a:pt x="1059" y="1730"/>
                  <a:pt x="1068" y="1737"/>
                </a:cubicBezTo>
                <a:lnTo>
                  <a:pt x="1072" y="1741"/>
                </a:lnTo>
                <a:lnTo>
                  <a:pt x="1073" y="1741"/>
                </a:lnTo>
                <a:lnTo>
                  <a:pt x="1073" y="1741"/>
                </a:lnTo>
                <a:cubicBezTo>
                  <a:pt x="1081" y="1749"/>
                  <a:pt x="1090" y="1756"/>
                  <a:pt x="1098" y="1763"/>
                </a:cubicBezTo>
                <a:lnTo>
                  <a:pt x="1099" y="1763"/>
                </a:lnTo>
                <a:lnTo>
                  <a:pt x="1101" y="1765"/>
                </a:lnTo>
                <a:lnTo>
                  <a:pt x="1101" y="1765"/>
                </a:lnTo>
                <a:cubicBezTo>
                  <a:pt x="1109" y="1772"/>
                  <a:pt x="1117" y="1779"/>
                  <a:pt x="1124" y="1785"/>
                </a:cubicBezTo>
                <a:lnTo>
                  <a:pt x="1126" y="1787"/>
                </a:lnTo>
                <a:lnTo>
                  <a:pt x="1127" y="1789"/>
                </a:lnTo>
                <a:lnTo>
                  <a:pt x="1127" y="1789"/>
                </a:lnTo>
                <a:cubicBezTo>
                  <a:pt x="1135" y="1796"/>
                  <a:pt x="1143" y="1803"/>
                  <a:pt x="1150" y="1809"/>
                </a:cubicBezTo>
                <a:lnTo>
                  <a:pt x="1154" y="1814"/>
                </a:lnTo>
                <a:lnTo>
                  <a:pt x="1154" y="1814"/>
                </a:lnTo>
                <a:cubicBezTo>
                  <a:pt x="1163" y="1820"/>
                  <a:pt x="1170" y="1828"/>
                  <a:pt x="1176" y="1834"/>
                </a:cubicBezTo>
                <a:lnTo>
                  <a:pt x="1176" y="1834"/>
                </a:lnTo>
                <a:cubicBezTo>
                  <a:pt x="1199" y="1856"/>
                  <a:pt x="1221" y="1878"/>
                  <a:pt x="1242" y="1900"/>
                </a:cubicBezTo>
                <a:lnTo>
                  <a:pt x="1242" y="1900"/>
                </a:lnTo>
                <a:cubicBezTo>
                  <a:pt x="1271" y="1929"/>
                  <a:pt x="1308" y="1946"/>
                  <a:pt x="1348" y="1946"/>
                </a:cubicBezTo>
                <a:lnTo>
                  <a:pt x="1348" y="1946"/>
                </a:lnTo>
                <a:cubicBezTo>
                  <a:pt x="1392" y="1946"/>
                  <a:pt x="1433" y="1927"/>
                  <a:pt x="1461" y="1894"/>
                </a:cubicBezTo>
                <a:lnTo>
                  <a:pt x="1461" y="1894"/>
                </a:lnTo>
                <a:cubicBezTo>
                  <a:pt x="1489" y="1862"/>
                  <a:pt x="1501" y="1819"/>
                  <a:pt x="1495" y="1776"/>
                </a:cubicBezTo>
                <a:lnTo>
                  <a:pt x="1495" y="1776"/>
                </a:lnTo>
                <a:cubicBezTo>
                  <a:pt x="1449" y="1474"/>
                  <a:pt x="1365" y="1179"/>
                  <a:pt x="1244" y="899"/>
                </a:cubicBezTo>
                <a:lnTo>
                  <a:pt x="1244" y="899"/>
                </a:lnTo>
                <a:cubicBezTo>
                  <a:pt x="1126" y="624"/>
                  <a:pt x="972" y="362"/>
                  <a:pt x="788" y="124"/>
                </a:cubicBezTo>
                <a:lnTo>
                  <a:pt x="692" y="0"/>
                </a:lnTo>
                <a:close/>
                <a:moveTo>
                  <a:pt x="707" y="186"/>
                </a:moveTo>
                <a:lnTo>
                  <a:pt x="707" y="186"/>
                </a:lnTo>
                <a:cubicBezTo>
                  <a:pt x="847" y="368"/>
                  <a:pt x="1013" y="619"/>
                  <a:pt x="1151" y="940"/>
                </a:cubicBezTo>
                <a:lnTo>
                  <a:pt x="1151" y="940"/>
                </a:lnTo>
                <a:cubicBezTo>
                  <a:pt x="1289" y="1260"/>
                  <a:pt x="1358" y="1555"/>
                  <a:pt x="1394" y="1791"/>
                </a:cubicBezTo>
                <a:lnTo>
                  <a:pt x="1394" y="1791"/>
                </a:lnTo>
                <a:cubicBezTo>
                  <a:pt x="1399" y="1821"/>
                  <a:pt x="1374" y="1844"/>
                  <a:pt x="1348" y="1844"/>
                </a:cubicBezTo>
                <a:lnTo>
                  <a:pt x="1348" y="1844"/>
                </a:lnTo>
                <a:cubicBezTo>
                  <a:pt x="1337" y="1844"/>
                  <a:pt x="1326" y="1839"/>
                  <a:pt x="1316" y="1830"/>
                </a:cubicBezTo>
                <a:lnTo>
                  <a:pt x="1316" y="1830"/>
                </a:lnTo>
                <a:cubicBezTo>
                  <a:pt x="1295" y="1808"/>
                  <a:pt x="1272" y="1784"/>
                  <a:pt x="1247" y="1761"/>
                </a:cubicBezTo>
                <a:lnTo>
                  <a:pt x="1247" y="1761"/>
                </a:lnTo>
                <a:cubicBezTo>
                  <a:pt x="1239" y="1754"/>
                  <a:pt x="1232" y="1746"/>
                  <a:pt x="1224" y="1739"/>
                </a:cubicBezTo>
                <a:lnTo>
                  <a:pt x="1224" y="1739"/>
                </a:lnTo>
                <a:cubicBezTo>
                  <a:pt x="1222" y="1738"/>
                  <a:pt x="1221" y="1736"/>
                  <a:pt x="1219" y="1735"/>
                </a:cubicBezTo>
                <a:lnTo>
                  <a:pt x="1219" y="1735"/>
                </a:lnTo>
                <a:cubicBezTo>
                  <a:pt x="1211" y="1727"/>
                  <a:pt x="1204" y="1720"/>
                  <a:pt x="1195" y="1713"/>
                </a:cubicBezTo>
                <a:lnTo>
                  <a:pt x="1195" y="1713"/>
                </a:lnTo>
                <a:cubicBezTo>
                  <a:pt x="1194" y="1711"/>
                  <a:pt x="1193" y="1711"/>
                  <a:pt x="1192" y="1710"/>
                </a:cubicBezTo>
                <a:lnTo>
                  <a:pt x="1192" y="1710"/>
                </a:lnTo>
                <a:cubicBezTo>
                  <a:pt x="1184" y="1702"/>
                  <a:pt x="1175" y="1695"/>
                  <a:pt x="1167" y="1688"/>
                </a:cubicBezTo>
                <a:lnTo>
                  <a:pt x="1167" y="1688"/>
                </a:lnTo>
                <a:cubicBezTo>
                  <a:pt x="1166" y="1687"/>
                  <a:pt x="1165" y="1687"/>
                  <a:pt x="1164" y="1686"/>
                </a:cubicBezTo>
                <a:lnTo>
                  <a:pt x="1164" y="1686"/>
                </a:lnTo>
                <a:cubicBezTo>
                  <a:pt x="1156" y="1678"/>
                  <a:pt x="1147" y="1671"/>
                  <a:pt x="1138" y="1663"/>
                </a:cubicBezTo>
                <a:lnTo>
                  <a:pt x="1138" y="1663"/>
                </a:lnTo>
                <a:cubicBezTo>
                  <a:pt x="1136" y="1662"/>
                  <a:pt x="1134" y="1660"/>
                  <a:pt x="1133" y="1659"/>
                </a:cubicBezTo>
                <a:lnTo>
                  <a:pt x="1133" y="1659"/>
                </a:lnTo>
                <a:cubicBezTo>
                  <a:pt x="1123" y="1652"/>
                  <a:pt x="1115" y="1644"/>
                  <a:pt x="1105" y="1637"/>
                </a:cubicBezTo>
                <a:lnTo>
                  <a:pt x="1105" y="1637"/>
                </a:lnTo>
                <a:cubicBezTo>
                  <a:pt x="1104" y="1635"/>
                  <a:pt x="1102" y="1634"/>
                  <a:pt x="1100" y="1633"/>
                </a:cubicBezTo>
                <a:lnTo>
                  <a:pt x="1100" y="1633"/>
                </a:lnTo>
                <a:cubicBezTo>
                  <a:pt x="1091" y="1625"/>
                  <a:pt x="1081" y="1617"/>
                  <a:pt x="1071" y="1610"/>
                </a:cubicBezTo>
                <a:lnTo>
                  <a:pt x="1071" y="1610"/>
                </a:lnTo>
                <a:lnTo>
                  <a:pt x="1071" y="1609"/>
                </a:lnTo>
                <a:lnTo>
                  <a:pt x="1071" y="1609"/>
                </a:lnTo>
                <a:cubicBezTo>
                  <a:pt x="1060" y="1602"/>
                  <a:pt x="1050" y="1594"/>
                  <a:pt x="1039" y="1587"/>
                </a:cubicBezTo>
                <a:lnTo>
                  <a:pt x="1039" y="1587"/>
                </a:lnTo>
                <a:cubicBezTo>
                  <a:pt x="1038" y="1585"/>
                  <a:pt x="1037" y="1584"/>
                  <a:pt x="1035" y="1583"/>
                </a:cubicBezTo>
                <a:lnTo>
                  <a:pt x="1035" y="1583"/>
                </a:lnTo>
                <a:cubicBezTo>
                  <a:pt x="1024" y="1575"/>
                  <a:pt x="1014" y="1568"/>
                  <a:pt x="1003" y="1561"/>
                </a:cubicBezTo>
                <a:lnTo>
                  <a:pt x="1003" y="1561"/>
                </a:lnTo>
                <a:cubicBezTo>
                  <a:pt x="1002" y="1559"/>
                  <a:pt x="1000" y="1558"/>
                  <a:pt x="997" y="1556"/>
                </a:cubicBezTo>
                <a:lnTo>
                  <a:pt x="997" y="1556"/>
                </a:lnTo>
                <a:cubicBezTo>
                  <a:pt x="987" y="1549"/>
                  <a:pt x="976" y="1542"/>
                  <a:pt x="965" y="1534"/>
                </a:cubicBezTo>
                <a:lnTo>
                  <a:pt x="965" y="1534"/>
                </a:lnTo>
                <a:cubicBezTo>
                  <a:pt x="964" y="1533"/>
                  <a:pt x="963" y="1533"/>
                  <a:pt x="963" y="1532"/>
                </a:cubicBezTo>
                <a:lnTo>
                  <a:pt x="963" y="1532"/>
                </a:lnTo>
                <a:cubicBezTo>
                  <a:pt x="952" y="1525"/>
                  <a:pt x="940" y="1518"/>
                  <a:pt x="929" y="1511"/>
                </a:cubicBezTo>
                <a:lnTo>
                  <a:pt x="929" y="1511"/>
                </a:lnTo>
                <a:cubicBezTo>
                  <a:pt x="928" y="1510"/>
                  <a:pt x="926" y="1509"/>
                  <a:pt x="924" y="1508"/>
                </a:cubicBezTo>
                <a:lnTo>
                  <a:pt x="924" y="1508"/>
                </a:lnTo>
                <a:cubicBezTo>
                  <a:pt x="913" y="1500"/>
                  <a:pt x="902" y="1493"/>
                  <a:pt x="890" y="1486"/>
                </a:cubicBezTo>
                <a:lnTo>
                  <a:pt x="890" y="1486"/>
                </a:lnTo>
                <a:cubicBezTo>
                  <a:pt x="888" y="1485"/>
                  <a:pt x="885" y="1483"/>
                  <a:pt x="884" y="1482"/>
                </a:cubicBezTo>
                <a:lnTo>
                  <a:pt x="884" y="1482"/>
                </a:lnTo>
                <a:cubicBezTo>
                  <a:pt x="871" y="1475"/>
                  <a:pt x="860" y="1468"/>
                  <a:pt x="848" y="1461"/>
                </a:cubicBezTo>
                <a:lnTo>
                  <a:pt x="848" y="1461"/>
                </a:lnTo>
                <a:cubicBezTo>
                  <a:pt x="846" y="1460"/>
                  <a:pt x="844" y="1459"/>
                  <a:pt x="843" y="1458"/>
                </a:cubicBezTo>
                <a:lnTo>
                  <a:pt x="843" y="1458"/>
                </a:lnTo>
                <a:cubicBezTo>
                  <a:pt x="830" y="1452"/>
                  <a:pt x="819" y="1445"/>
                  <a:pt x="807" y="1438"/>
                </a:cubicBezTo>
                <a:lnTo>
                  <a:pt x="807" y="1438"/>
                </a:lnTo>
                <a:cubicBezTo>
                  <a:pt x="805" y="1438"/>
                  <a:pt x="804" y="1437"/>
                  <a:pt x="803" y="1436"/>
                </a:cubicBezTo>
                <a:lnTo>
                  <a:pt x="803" y="1436"/>
                </a:lnTo>
                <a:cubicBezTo>
                  <a:pt x="791" y="1430"/>
                  <a:pt x="778" y="1423"/>
                  <a:pt x="764" y="1416"/>
                </a:cubicBezTo>
                <a:lnTo>
                  <a:pt x="764" y="1416"/>
                </a:lnTo>
                <a:cubicBezTo>
                  <a:pt x="762" y="1415"/>
                  <a:pt x="759" y="1413"/>
                  <a:pt x="757" y="1412"/>
                </a:cubicBezTo>
                <a:lnTo>
                  <a:pt x="757" y="1412"/>
                </a:lnTo>
                <a:cubicBezTo>
                  <a:pt x="744" y="1406"/>
                  <a:pt x="731" y="1399"/>
                  <a:pt x="718" y="1393"/>
                </a:cubicBezTo>
                <a:lnTo>
                  <a:pt x="718" y="1393"/>
                </a:lnTo>
                <a:cubicBezTo>
                  <a:pt x="716" y="1392"/>
                  <a:pt x="714" y="1390"/>
                  <a:pt x="711" y="1389"/>
                </a:cubicBezTo>
                <a:lnTo>
                  <a:pt x="711" y="1389"/>
                </a:lnTo>
                <a:cubicBezTo>
                  <a:pt x="697" y="1383"/>
                  <a:pt x="683" y="1376"/>
                  <a:pt x="669" y="1370"/>
                </a:cubicBezTo>
                <a:lnTo>
                  <a:pt x="669" y="1370"/>
                </a:lnTo>
                <a:cubicBezTo>
                  <a:pt x="477" y="1284"/>
                  <a:pt x="299" y="1239"/>
                  <a:pt x="157" y="1216"/>
                </a:cubicBezTo>
                <a:lnTo>
                  <a:pt x="707" y="18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>
              <a:latin typeface="Montserrat Light"/>
            </a:endParaRPr>
          </a:p>
        </p:txBody>
      </p:sp>
      <p:sp>
        <p:nvSpPr>
          <p:cNvPr id="34" name="Freeform 10"/>
          <p:cNvSpPr>
            <a:spLocks noChangeArrowheads="1"/>
          </p:cNvSpPr>
          <p:nvPr/>
        </p:nvSpPr>
        <p:spPr bwMode="auto">
          <a:xfrm>
            <a:off x="298485" y="4024643"/>
            <a:ext cx="857863" cy="1072375"/>
          </a:xfrm>
          <a:custGeom>
            <a:avLst/>
            <a:gdLst>
              <a:gd name="T0" fmla="*/ 101 w 1372"/>
              <a:gd name="T1" fmla="*/ 1802 h 1803"/>
              <a:gd name="T2" fmla="*/ 27 w 1372"/>
              <a:gd name="T3" fmla="*/ 1768 h 1803"/>
              <a:gd name="T4" fmla="*/ 4 w 1372"/>
              <a:gd name="T5" fmla="*/ 1691 h 1803"/>
              <a:gd name="T6" fmla="*/ 251 w 1372"/>
              <a:gd name="T7" fmla="*/ 826 h 1803"/>
              <a:gd name="T8" fmla="*/ 749 w 1372"/>
              <a:gd name="T9" fmla="*/ 0 h 1803"/>
              <a:gd name="T10" fmla="*/ 1300 w 1372"/>
              <a:gd name="T11" fmla="*/ 1173 h 1803"/>
              <a:gd name="T12" fmla="*/ 801 w 1372"/>
              <a:gd name="T13" fmla="*/ 1323 h 1803"/>
              <a:gd name="T14" fmla="*/ 760 w 1372"/>
              <a:gd name="T15" fmla="*/ 1343 h 1803"/>
              <a:gd name="T16" fmla="*/ 753 w 1372"/>
              <a:gd name="T17" fmla="*/ 1346 h 1803"/>
              <a:gd name="T18" fmla="*/ 708 w 1372"/>
              <a:gd name="T19" fmla="*/ 1368 h 1803"/>
              <a:gd name="T20" fmla="*/ 670 w 1372"/>
              <a:gd name="T21" fmla="*/ 1388 h 1803"/>
              <a:gd name="T22" fmla="*/ 667 w 1372"/>
              <a:gd name="T23" fmla="*/ 1390 h 1803"/>
              <a:gd name="T24" fmla="*/ 626 w 1372"/>
              <a:gd name="T25" fmla="*/ 1412 h 1803"/>
              <a:gd name="T26" fmla="*/ 591 w 1372"/>
              <a:gd name="T27" fmla="*/ 1433 h 1803"/>
              <a:gd name="T28" fmla="*/ 585 w 1372"/>
              <a:gd name="T29" fmla="*/ 1437 h 1803"/>
              <a:gd name="T30" fmla="*/ 546 w 1372"/>
              <a:gd name="T31" fmla="*/ 1461 h 1803"/>
              <a:gd name="T32" fmla="*/ 515 w 1372"/>
              <a:gd name="T33" fmla="*/ 1481 h 1803"/>
              <a:gd name="T34" fmla="*/ 512 w 1372"/>
              <a:gd name="T35" fmla="*/ 1483 h 1803"/>
              <a:gd name="T36" fmla="*/ 474 w 1372"/>
              <a:gd name="T37" fmla="*/ 1509 h 1803"/>
              <a:gd name="T38" fmla="*/ 444 w 1372"/>
              <a:gd name="T39" fmla="*/ 1531 h 1803"/>
              <a:gd name="T40" fmla="*/ 439 w 1372"/>
              <a:gd name="T41" fmla="*/ 1535 h 1803"/>
              <a:gd name="T42" fmla="*/ 408 w 1372"/>
              <a:gd name="T43" fmla="*/ 1558 h 1803"/>
              <a:gd name="T44" fmla="*/ 380 w 1372"/>
              <a:gd name="T45" fmla="*/ 1580 h 1803"/>
              <a:gd name="T46" fmla="*/ 375 w 1372"/>
              <a:gd name="T47" fmla="*/ 1584 h 1803"/>
              <a:gd name="T48" fmla="*/ 343 w 1372"/>
              <a:gd name="T49" fmla="*/ 1609 h 1803"/>
              <a:gd name="T50" fmla="*/ 318 w 1372"/>
              <a:gd name="T51" fmla="*/ 1631 h 1803"/>
              <a:gd name="T52" fmla="*/ 315 w 1372"/>
              <a:gd name="T53" fmla="*/ 1634 h 1803"/>
              <a:gd name="T54" fmla="*/ 287 w 1372"/>
              <a:gd name="T55" fmla="*/ 1658 h 1803"/>
              <a:gd name="T56" fmla="*/ 264 w 1372"/>
              <a:gd name="T57" fmla="*/ 1679 h 1803"/>
              <a:gd name="T58" fmla="*/ 259 w 1372"/>
              <a:gd name="T59" fmla="*/ 1683 h 1803"/>
              <a:gd name="T60" fmla="*/ 237 w 1372"/>
              <a:gd name="T61" fmla="*/ 1705 h 1803"/>
              <a:gd name="T62" fmla="*/ 170 w 1372"/>
              <a:gd name="T63" fmla="*/ 1772 h 18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372" h="1803">
                <a:moveTo>
                  <a:pt x="101" y="1802"/>
                </a:moveTo>
                <a:lnTo>
                  <a:pt x="101" y="1802"/>
                </a:lnTo>
                <a:cubicBezTo>
                  <a:pt x="72" y="1802"/>
                  <a:pt x="45" y="1790"/>
                  <a:pt x="27" y="1768"/>
                </a:cubicBezTo>
                <a:lnTo>
                  <a:pt x="27" y="1768"/>
                </a:lnTo>
                <a:cubicBezTo>
                  <a:pt x="8" y="1746"/>
                  <a:pt x="0" y="1719"/>
                  <a:pt x="4" y="1691"/>
                </a:cubicBezTo>
                <a:lnTo>
                  <a:pt x="4" y="1691"/>
                </a:lnTo>
                <a:cubicBezTo>
                  <a:pt x="50" y="1393"/>
                  <a:pt x="133" y="1102"/>
                  <a:pt x="251" y="826"/>
                </a:cubicBezTo>
                <a:lnTo>
                  <a:pt x="251" y="826"/>
                </a:lnTo>
                <a:cubicBezTo>
                  <a:pt x="368" y="554"/>
                  <a:pt x="519" y="297"/>
                  <a:pt x="702" y="62"/>
                </a:cubicBezTo>
                <a:lnTo>
                  <a:pt x="749" y="0"/>
                </a:lnTo>
                <a:lnTo>
                  <a:pt x="1371" y="1162"/>
                </a:lnTo>
                <a:lnTo>
                  <a:pt x="1300" y="1173"/>
                </a:lnTo>
                <a:lnTo>
                  <a:pt x="1300" y="1173"/>
                </a:lnTo>
                <a:cubicBezTo>
                  <a:pt x="1127" y="1201"/>
                  <a:pt x="959" y="1252"/>
                  <a:pt x="801" y="1323"/>
                </a:cubicBezTo>
                <a:lnTo>
                  <a:pt x="801" y="1323"/>
                </a:lnTo>
                <a:cubicBezTo>
                  <a:pt x="787" y="1330"/>
                  <a:pt x="773" y="1336"/>
                  <a:pt x="760" y="1343"/>
                </a:cubicBezTo>
                <a:lnTo>
                  <a:pt x="753" y="1346"/>
                </a:lnTo>
                <a:lnTo>
                  <a:pt x="753" y="1346"/>
                </a:lnTo>
                <a:cubicBezTo>
                  <a:pt x="740" y="1352"/>
                  <a:pt x="727" y="1358"/>
                  <a:pt x="715" y="1365"/>
                </a:cubicBezTo>
                <a:lnTo>
                  <a:pt x="708" y="1368"/>
                </a:lnTo>
                <a:lnTo>
                  <a:pt x="708" y="1368"/>
                </a:lnTo>
                <a:cubicBezTo>
                  <a:pt x="695" y="1375"/>
                  <a:pt x="682" y="1381"/>
                  <a:pt x="670" y="1388"/>
                </a:cubicBezTo>
                <a:lnTo>
                  <a:pt x="667" y="1390"/>
                </a:lnTo>
                <a:lnTo>
                  <a:pt x="667" y="1390"/>
                </a:lnTo>
                <a:cubicBezTo>
                  <a:pt x="654" y="1397"/>
                  <a:pt x="643" y="1403"/>
                  <a:pt x="631" y="1409"/>
                </a:cubicBezTo>
                <a:lnTo>
                  <a:pt x="626" y="1412"/>
                </a:lnTo>
                <a:lnTo>
                  <a:pt x="626" y="1412"/>
                </a:lnTo>
                <a:cubicBezTo>
                  <a:pt x="615" y="1419"/>
                  <a:pt x="603" y="1426"/>
                  <a:pt x="591" y="1433"/>
                </a:cubicBezTo>
                <a:lnTo>
                  <a:pt x="585" y="1437"/>
                </a:lnTo>
                <a:lnTo>
                  <a:pt x="585" y="1437"/>
                </a:lnTo>
                <a:cubicBezTo>
                  <a:pt x="574" y="1444"/>
                  <a:pt x="562" y="1451"/>
                  <a:pt x="551" y="1458"/>
                </a:cubicBezTo>
                <a:lnTo>
                  <a:pt x="546" y="1461"/>
                </a:lnTo>
                <a:lnTo>
                  <a:pt x="546" y="1461"/>
                </a:lnTo>
                <a:cubicBezTo>
                  <a:pt x="536" y="1468"/>
                  <a:pt x="526" y="1475"/>
                  <a:pt x="515" y="1481"/>
                </a:cubicBezTo>
                <a:lnTo>
                  <a:pt x="512" y="1483"/>
                </a:lnTo>
                <a:lnTo>
                  <a:pt x="512" y="1483"/>
                </a:lnTo>
                <a:cubicBezTo>
                  <a:pt x="501" y="1491"/>
                  <a:pt x="491" y="1498"/>
                  <a:pt x="480" y="1505"/>
                </a:cubicBezTo>
                <a:lnTo>
                  <a:pt x="474" y="1509"/>
                </a:lnTo>
                <a:lnTo>
                  <a:pt x="474" y="1509"/>
                </a:lnTo>
                <a:cubicBezTo>
                  <a:pt x="464" y="1516"/>
                  <a:pt x="454" y="1524"/>
                  <a:pt x="444" y="1531"/>
                </a:cubicBezTo>
                <a:lnTo>
                  <a:pt x="439" y="1535"/>
                </a:lnTo>
                <a:lnTo>
                  <a:pt x="439" y="1535"/>
                </a:lnTo>
                <a:cubicBezTo>
                  <a:pt x="429" y="1542"/>
                  <a:pt x="419" y="1549"/>
                  <a:pt x="409" y="1557"/>
                </a:cubicBezTo>
                <a:lnTo>
                  <a:pt x="408" y="1558"/>
                </a:lnTo>
                <a:lnTo>
                  <a:pt x="408" y="1558"/>
                </a:lnTo>
                <a:cubicBezTo>
                  <a:pt x="399" y="1565"/>
                  <a:pt x="390" y="1572"/>
                  <a:pt x="380" y="1580"/>
                </a:cubicBezTo>
                <a:lnTo>
                  <a:pt x="375" y="1584"/>
                </a:lnTo>
                <a:lnTo>
                  <a:pt x="375" y="1584"/>
                </a:lnTo>
                <a:cubicBezTo>
                  <a:pt x="366" y="1591"/>
                  <a:pt x="357" y="1598"/>
                  <a:pt x="349" y="1605"/>
                </a:cubicBezTo>
                <a:lnTo>
                  <a:pt x="343" y="1609"/>
                </a:lnTo>
                <a:lnTo>
                  <a:pt x="343" y="1609"/>
                </a:lnTo>
                <a:cubicBezTo>
                  <a:pt x="335" y="1617"/>
                  <a:pt x="326" y="1624"/>
                  <a:pt x="318" y="1631"/>
                </a:cubicBezTo>
                <a:lnTo>
                  <a:pt x="315" y="1634"/>
                </a:lnTo>
                <a:lnTo>
                  <a:pt x="315" y="1634"/>
                </a:lnTo>
                <a:cubicBezTo>
                  <a:pt x="307" y="1641"/>
                  <a:pt x="299" y="1648"/>
                  <a:pt x="291" y="1655"/>
                </a:cubicBezTo>
                <a:lnTo>
                  <a:pt x="287" y="1658"/>
                </a:lnTo>
                <a:lnTo>
                  <a:pt x="287" y="1658"/>
                </a:lnTo>
                <a:cubicBezTo>
                  <a:pt x="280" y="1665"/>
                  <a:pt x="272" y="1672"/>
                  <a:pt x="264" y="1679"/>
                </a:cubicBezTo>
                <a:lnTo>
                  <a:pt x="259" y="1683"/>
                </a:lnTo>
                <a:lnTo>
                  <a:pt x="259" y="1683"/>
                </a:lnTo>
                <a:cubicBezTo>
                  <a:pt x="252" y="1691"/>
                  <a:pt x="244" y="1697"/>
                  <a:pt x="237" y="1705"/>
                </a:cubicBezTo>
                <a:lnTo>
                  <a:pt x="237" y="1705"/>
                </a:lnTo>
                <a:cubicBezTo>
                  <a:pt x="214" y="1726"/>
                  <a:pt x="192" y="1749"/>
                  <a:pt x="170" y="1772"/>
                </a:cubicBezTo>
                <a:lnTo>
                  <a:pt x="170" y="1772"/>
                </a:lnTo>
                <a:cubicBezTo>
                  <a:pt x="151" y="1791"/>
                  <a:pt x="127" y="1802"/>
                  <a:pt x="101" y="1802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>
              <a:latin typeface="Montserrat Light"/>
            </a:endParaRPr>
          </a:p>
        </p:txBody>
      </p:sp>
      <p:sp>
        <p:nvSpPr>
          <p:cNvPr id="35" name="Freeform 11"/>
          <p:cNvSpPr>
            <a:spLocks noChangeArrowheads="1"/>
          </p:cNvSpPr>
          <p:nvPr/>
        </p:nvSpPr>
        <p:spPr bwMode="auto">
          <a:xfrm>
            <a:off x="267022" y="3969582"/>
            <a:ext cx="940616" cy="1158900"/>
          </a:xfrm>
          <a:custGeom>
            <a:avLst/>
            <a:gdLst>
              <a:gd name="T0" fmla="*/ 713 w 1502"/>
              <a:gd name="T1" fmla="*/ 124 h 1947"/>
              <a:gd name="T2" fmla="*/ 6 w 1502"/>
              <a:gd name="T3" fmla="*/ 1776 h 1947"/>
              <a:gd name="T4" fmla="*/ 40 w 1502"/>
              <a:gd name="T5" fmla="*/ 1894 h 1947"/>
              <a:gd name="T6" fmla="*/ 258 w 1502"/>
              <a:gd name="T7" fmla="*/ 1900 h 1947"/>
              <a:gd name="T8" fmla="*/ 324 w 1502"/>
              <a:gd name="T9" fmla="*/ 1834 h 1947"/>
              <a:gd name="T10" fmla="*/ 351 w 1502"/>
              <a:gd name="T11" fmla="*/ 1809 h 1947"/>
              <a:gd name="T12" fmla="*/ 377 w 1502"/>
              <a:gd name="T13" fmla="*/ 1786 h 1947"/>
              <a:gd name="T14" fmla="*/ 402 w 1502"/>
              <a:gd name="T15" fmla="*/ 1763 h 1947"/>
              <a:gd name="T16" fmla="*/ 428 w 1502"/>
              <a:gd name="T17" fmla="*/ 1741 h 1947"/>
              <a:gd name="T18" fmla="*/ 433 w 1502"/>
              <a:gd name="T19" fmla="*/ 1737 h 1947"/>
              <a:gd name="T20" fmla="*/ 464 w 1502"/>
              <a:gd name="T21" fmla="*/ 1713 h 1947"/>
              <a:gd name="T22" fmla="*/ 492 w 1502"/>
              <a:gd name="T23" fmla="*/ 1691 h 1947"/>
              <a:gd name="T24" fmla="*/ 521 w 1502"/>
              <a:gd name="T25" fmla="*/ 1669 h 1947"/>
              <a:gd name="T26" fmla="*/ 527 w 1502"/>
              <a:gd name="T27" fmla="*/ 1665 h 1947"/>
              <a:gd name="T28" fmla="*/ 562 w 1502"/>
              <a:gd name="T29" fmla="*/ 1640 h 1947"/>
              <a:gd name="T30" fmla="*/ 593 w 1502"/>
              <a:gd name="T31" fmla="*/ 1618 h 1947"/>
              <a:gd name="T32" fmla="*/ 626 w 1502"/>
              <a:gd name="T33" fmla="*/ 1596 h 1947"/>
              <a:gd name="T34" fmla="*/ 631 w 1502"/>
              <a:gd name="T35" fmla="*/ 1594 h 1947"/>
              <a:gd name="T36" fmla="*/ 670 w 1502"/>
              <a:gd name="T37" fmla="*/ 1570 h 1947"/>
              <a:gd name="T38" fmla="*/ 709 w 1502"/>
              <a:gd name="T39" fmla="*/ 1547 h 1947"/>
              <a:gd name="T40" fmla="*/ 745 w 1502"/>
              <a:gd name="T41" fmla="*/ 1526 h 1947"/>
              <a:gd name="T42" fmla="*/ 783 w 1502"/>
              <a:gd name="T43" fmla="*/ 1507 h 1947"/>
              <a:gd name="T44" fmla="*/ 790 w 1502"/>
              <a:gd name="T45" fmla="*/ 1503 h 1947"/>
              <a:gd name="T46" fmla="*/ 834 w 1502"/>
              <a:gd name="T47" fmla="*/ 1481 h 1947"/>
              <a:gd name="T48" fmla="*/ 873 w 1502"/>
              <a:gd name="T49" fmla="*/ 1463 h 1947"/>
              <a:gd name="T50" fmla="*/ 1434 w 1502"/>
              <a:gd name="T51" fmla="*/ 1169 h 1947"/>
              <a:gd name="T52" fmla="*/ 794 w 1502"/>
              <a:gd name="T53" fmla="*/ 186 h 1947"/>
              <a:gd name="T54" fmla="*/ 831 w 1502"/>
              <a:gd name="T55" fmla="*/ 1370 h 1947"/>
              <a:gd name="T56" fmla="*/ 790 w 1502"/>
              <a:gd name="T57" fmla="*/ 1389 h 1947"/>
              <a:gd name="T58" fmla="*/ 744 w 1502"/>
              <a:gd name="T59" fmla="*/ 1412 h 1947"/>
              <a:gd name="T60" fmla="*/ 736 w 1502"/>
              <a:gd name="T61" fmla="*/ 1416 h 1947"/>
              <a:gd name="T62" fmla="*/ 694 w 1502"/>
              <a:gd name="T63" fmla="*/ 1438 h 1947"/>
              <a:gd name="T64" fmla="*/ 658 w 1502"/>
              <a:gd name="T65" fmla="*/ 1458 h 1947"/>
              <a:gd name="T66" fmla="*/ 617 w 1502"/>
              <a:gd name="T67" fmla="*/ 1482 h 1947"/>
              <a:gd name="T68" fmla="*/ 610 w 1502"/>
              <a:gd name="T69" fmla="*/ 1486 h 1947"/>
              <a:gd name="T70" fmla="*/ 571 w 1502"/>
              <a:gd name="T71" fmla="*/ 1511 h 1947"/>
              <a:gd name="T72" fmla="*/ 538 w 1502"/>
              <a:gd name="T73" fmla="*/ 1532 h 1947"/>
              <a:gd name="T74" fmla="*/ 503 w 1502"/>
              <a:gd name="T75" fmla="*/ 1556 h 1947"/>
              <a:gd name="T76" fmla="*/ 497 w 1502"/>
              <a:gd name="T77" fmla="*/ 1561 h 1947"/>
              <a:gd name="T78" fmla="*/ 461 w 1502"/>
              <a:gd name="T79" fmla="*/ 1587 h 1947"/>
              <a:gd name="T80" fmla="*/ 430 w 1502"/>
              <a:gd name="T81" fmla="*/ 1609 h 1947"/>
              <a:gd name="T82" fmla="*/ 400 w 1502"/>
              <a:gd name="T83" fmla="*/ 1633 h 1947"/>
              <a:gd name="T84" fmla="*/ 395 w 1502"/>
              <a:gd name="T85" fmla="*/ 1637 h 1947"/>
              <a:gd name="T86" fmla="*/ 363 w 1502"/>
              <a:gd name="T87" fmla="*/ 1663 h 1947"/>
              <a:gd name="T88" fmla="*/ 337 w 1502"/>
              <a:gd name="T89" fmla="*/ 1686 h 1947"/>
              <a:gd name="T90" fmla="*/ 309 w 1502"/>
              <a:gd name="T91" fmla="*/ 1710 h 1947"/>
              <a:gd name="T92" fmla="*/ 305 w 1502"/>
              <a:gd name="T93" fmla="*/ 1713 h 1947"/>
              <a:gd name="T94" fmla="*/ 276 w 1502"/>
              <a:gd name="T95" fmla="*/ 1739 h 1947"/>
              <a:gd name="T96" fmla="*/ 253 w 1502"/>
              <a:gd name="T97" fmla="*/ 1761 h 1947"/>
              <a:gd name="T98" fmla="*/ 153 w 1502"/>
              <a:gd name="T99" fmla="*/ 1844 h 1947"/>
              <a:gd name="T100" fmla="*/ 107 w 1502"/>
              <a:gd name="T101" fmla="*/ 1791 h 1947"/>
              <a:gd name="T102" fmla="*/ 794 w 1502"/>
              <a:gd name="T103" fmla="*/ 186 h 19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502" h="1947">
                <a:moveTo>
                  <a:pt x="809" y="0"/>
                </a:moveTo>
                <a:lnTo>
                  <a:pt x="713" y="124"/>
                </a:lnTo>
                <a:lnTo>
                  <a:pt x="713" y="124"/>
                </a:lnTo>
                <a:cubicBezTo>
                  <a:pt x="528" y="362"/>
                  <a:pt x="375" y="624"/>
                  <a:pt x="257" y="899"/>
                </a:cubicBezTo>
                <a:lnTo>
                  <a:pt x="257" y="899"/>
                </a:lnTo>
                <a:cubicBezTo>
                  <a:pt x="136" y="1179"/>
                  <a:pt x="52" y="1474"/>
                  <a:pt x="6" y="1776"/>
                </a:cubicBezTo>
                <a:lnTo>
                  <a:pt x="6" y="1776"/>
                </a:lnTo>
                <a:cubicBezTo>
                  <a:pt x="0" y="1819"/>
                  <a:pt x="12" y="1862"/>
                  <a:pt x="40" y="1894"/>
                </a:cubicBezTo>
                <a:lnTo>
                  <a:pt x="40" y="1894"/>
                </a:lnTo>
                <a:cubicBezTo>
                  <a:pt x="68" y="1927"/>
                  <a:pt x="109" y="1946"/>
                  <a:pt x="153" y="1946"/>
                </a:cubicBezTo>
                <a:lnTo>
                  <a:pt x="153" y="1946"/>
                </a:lnTo>
                <a:cubicBezTo>
                  <a:pt x="193" y="1946"/>
                  <a:pt x="230" y="1929"/>
                  <a:pt x="258" y="1900"/>
                </a:cubicBezTo>
                <a:lnTo>
                  <a:pt x="258" y="1900"/>
                </a:lnTo>
                <a:cubicBezTo>
                  <a:pt x="280" y="1878"/>
                  <a:pt x="302" y="1856"/>
                  <a:pt x="324" y="1834"/>
                </a:cubicBezTo>
                <a:lnTo>
                  <a:pt x="324" y="1834"/>
                </a:lnTo>
                <a:cubicBezTo>
                  <a:pt x="331" y="1828"/>
                  <a:pt x="338" y="1820"/>
                  <a:pt x="346" y="1814"/>
                </a:cubicBezTo>
                <a:lnTo>
                  <a:pt x="351" y="1809"/>
                </a:lnTo>
                <a:lnTo>
                  <a:pt x="351" y="1809"/>
                </a:lnTo>
                <a:cubicBezTo>
                  <a:pt x="358" y="1803"/>
                  <a:pt x="366" y="1796"/>
                  <a:pt x="373" y="1789"/>
                </a:cubicBezTo>
                <a:lnTo>
                  <a:pt x="375" y="1787"/>
                </a:lnTo>
                <a:lnTo>
                  <a:pt x="377" y="1786"/>
                </a:lnTo>
                <a:lnTo>
                  <a:pt x="377" y="1786"/>
                </a:lnTo>
                <a:cubicBezTo>
                  <a:pt x="384" y="1779"/>
                  <a:pt x="392" y="1772"/>
                  <a:pt x="400" y="1765"/>
                </a:cubicBezTo>
                <a:lnTo>
                  <a:pt x="402" y="1763"/>
                </a:lnTo>
                <a:lnTo>
                  <a:pt x="402" y="1763"/>
                </a:lnTo>
                <a:lnTo>
                  <a:pt x="402" y="1763"/>
                </a:lnTo>
                <a:cubicBezTo>
                  <a:pt x="411" y="1756"/>
                  <a:pt x="420" y="1749"/>
                  <a:pt x="428" y="1741"/>
                </a:cubicBezTo>
                <a:lnTo>
                  <a:pt x="429" y="1741"/>
                </a:lnTo>
                <a:lnTo>
                  <a:pt x="433" y="1737"/>
                </a:lnTo>
                <a:lnTo>
                  <a:pt x="433" y="1737"/>
                </a:lnTo>
                <a:cubicBezTo>
                  <a:pt x="442" y="1730"/>
                  <a:pt x="450" y="1723"/>
                  <a:pt x="459" y="1716"/>
                </a:cubicBezTo>
                <a:lnTo>
                  <a:pt x="462" y="1714"/>
                </a:lnTo>
                <a:lnTo>
                  <a:pt x="464" y="1713"/>
                </a:lnTo>
                <a:lnTo>
                  <a:pt x="464" y="1713"/>
                </a:lnTo>
                <a:cubicBezTo>
                  <a:pt x="473" y="1705"/>
                  <a:pt x="482" y="1698"/>
                  <a:pt x="492" y="1691"/>
                </a:cubicBezTo>
                <a:lnTo>
                  <a:pt x="492" y="1691"/>
                </a:lnTo>
                <a:lnTo>
                  <a:pt x="493" y="1690"/>
                </a:lnTo>
                <a:lnTo>
                  <a:pt x="493" y="1690"/>
                </a:lnTo>
                <a:cubicBezTo>
                  <a:pt x="501" y="1683"/>
                  <a:pt x="510" y="1677"/>
                  <a:pt x="521" y="1669"/>
                </a:cubicBezTo>
                <a:lnTo>
                  <a:pt x="523" y="1667"/>
                </a:lnTo>
                <a:lnTo>
                  <a:pt x="527" y="1665"/>
                </a:lnTo>
                <a:lnTo>
                  <a:pt x="527" y="1665"/>
                </a:lnTo>
                <a:cubicBezTo>
                  <a:pt x="536" y="1658"/>
                  <a:pt x="546" y="1651"/>
                  <a:pt x="556" y="1644"/>
                </a:cubicBezTo>
                <a:lnTo>
                  <a:pt x="560" y="1641"/>
                </a:lnTo>
                <a:lnTo>
                  <a:pt x="562" y="1640"/>
                </a:lnTo>
                <a:lnTo>
                  <a:pt x="562" y="1640"/>
                </a:lnTo>
                <a:cubicBezTo>
                  <a:pt x="573" y="1632"/>
                  <a:pt x="583" y="1625"/>
                  <a:pt x="592" y="1619"/>
                </a:cubicBezTo>
                <a:lnTo>
                  <a:pt x="593" y="1618"/>
                </a:lnTo>
                <a:lnTo>
                  <a:pt x="595" y="1617"/>
                </a:lnTo>
                <a:lnTo>
                  <a:pt x="595" y="1617"/>
                </a:lnTo>
                <a:cubicBezTo>
                  <a:pt x="605" y="1611"/>
                  <a:pt x="615" y="1604"/>
                  <a:pt x="626" y="1596"/>
                </a:cubicBezTo>
                <a:lnTo>
                  <a:pt x="629" y="1595"/>
                </a:lnTo>
                <a:lnTo>
                  <a:pt x="631" y="1594"/>
                </a:lnTo>
                <a:lnTo>
                  <a:pt x="631" y="1594"/>
                </a:lnTo>
                <a:cubicBezTo>
                  <a:pt x="641" y="1587"/>
                  <a:pt x="652" y="1581"/>
                  <a:pt x="664" y="1573"/>
                </a:cubicBezTo>
                <a:lnTo>
                  <a:pt x="670" y="1570"/>
                </a:lnTo>
                <a:lnTo>
                  <a:pt x="670" y="1570"/>
                </a:lnTo>
                <a:cubicBezTo>
                  <a:pt x="682" y="1562"/>
                  <a:pt x="693" y="1556"/>
                  <a:pt x="704" y="1549"/>
                </a:cubicBezTo>
                <a:lnTo>
                  <a:pt x="706" y="1548"/>
                </a:lnTo>
                <a:lnTo>
                  <a:pt x="709" y="1547"/>
                </a:lnTo>
                <a:lnTo>
                  <a:pt x="709" y="1547"/>
                </a:lnTo>
                <a:cubicBezTo>
                  <a:pt x="721" y="1540"/>
                  <a:pt x="732" y="1533"/>
                  <a:pt x="743" y="1527"/>
                </a:cubicBezTo>
                <a:lnTo>
                  <a:pt x="745" y="1526"/>
                </a:lnTo>
                <a:lnTo>
                  <a:pt x="746" y="1526"/>
                </a:lnTo>
                <a:lnTo>
                  <a:pt x="746" y="1526"/>
                </a:lnTo>
                <a:cubicBezTo>
                  <a:pt x="757" y="1520"/>
                  <a:pt x="769" y="1513"/>
                  <a:pt x="783" y="1507"/>
                </a:cubicBezTo>
                <a:lnTo>
                  <a:pt x="785" y="1505"/>
                </a:lnTo>
                <a:lnTo>
                  <a:pt x="790" y="1503"/>
                </a:lnTo>
                <a:lnTo>
                  <a:pt x="790" y="1503"/>
                </a:lnTo>
                <a:cubicBezTo>
                  <a:pt x="803" y="1497"/>
                  <a:pt x="815" y="1490"/>
                  <a:pt x="827" y="1485"/>
                </a:cubicBezTo>
                <a:lnTo>
                  <a:pt x="831" y="1483"/>
                </a:lnTo>
                <a:lnTo>
                  <a:pt x="834" y="1481"/>
                </a:lnTo>
                <a:lnTo>
                  <a:pt x="834" y="1481"/>
                </a:lnTo>
                <a:cubicBezTo>
                  <a:pt x="848" y="1474"/>
                  <a:pt x="861" y="1468"/>
                  <a:pt x="873" y="1463"/>
                </a:cubicBezTo>
                <a:lnTo>
                  <a:pt x="873" y="1463"/>
                </a:lnTo>
                <a:cubicBezTo>
                  <a:pt x="1028" y="1394"/>
                  <a:pt x="1192" y="1344"/>
                  <a:pt x="1360" y="1317"/>
                </a:cubicBezTo>
                <a:lnTo>
                  <a:pt x="1501" y="1294"/>
                </a:lnTo>
                <a:lnTo>
                  <a:pt x="1434" y="1169"/>
                </a:lnTo>
                <a:lnTo>
                  <a:pt x="884" y="139"/>
                </a:lnTo>
                <a:lnTo>
                  <a:pt x="809" y="0"/>
                </a:lnTo>
                <a:close/>
                <a:moveTo>
                  <a:pt x="794" y="186"/>
                </a:moveTo>
                <a:lnTo>
                  <a:pt x="1344" y="1216"/>
                </a:lnTo>
                <a:lnTo>
                  <a:pt x="1344" y="1216"/>
                </a:lnTo>
                <a:cubicBezTo>
                  <a:pt x="1201" y="1239"/>
                  <a:pt x="1023" y="1284"/>
                  <a:pt x="831" y="1370"/>
                </a:cubicBezTo>
                <a:lnTo>
                  <a:pt x="831" y="1370"/>
                </a:lnTo>
                <a:cubicBezTo>
                  <a:pt x="817" y="1376"/>
                  <a:pt x="803" y="1383"/>
                  <a:pt x="790" y="1389"/>
                </a:cubicBezTo>
                <a:lnTo>
                  <a:pt x="790" y="1389"/>
                </a:lnTo>
                <a:cubicBezTo>
                  <a:pt x="787" y="1390"/>
                  <a:pt x="785" y="1392"/>
                  <a:pt x="782" y="1393"/>
                </a:cubicBezTo>
                <a:lnTo>
                  <a:pt x="782" y="1393"/>
                </a:lnTo>
                <a:cubicBezTo>
                  <a:pt x="769" y="1399"/>
                  <a:pt x="757" y="1406"/>
                  <a:pt x="744" y="1412"/>
                </a:cubicBezTo>
                <a:lnTo>
                  <a:pt x="744" y="1412"/>
                </a:lnTo>
                <a:cubicBezTo>
                  <a:pt x="741" y="1413"/>
                  <a:pt x="739" y="1415"/>
                  <a:pt x="736" y="1416"/>
                </a:cubicBezTo>
                <a:lnTo>
                  <a:pt x="736" y="1416"/>
                </a:lnTo>
                <a:cubicBezTo>
                  <a:pt x="723" y="1423"/>
                  <a:pt x="710" y="1430"/>
                  <a:pt x="698" y="1436"/>
                </a:cubicBezTo>
                <a:lnTo>
                  <a:pt x="698" y="1436"/>
                </a:lnTo>
                <a:cubicBezTo>
                  <a:pt x="697" y="1437"/>
                  <a:pt x="695" y="1438"/>
                  <a:pt x="694" y="1438"/>
                </a:cubicBezTo>
                <a:lnTo>
                  <a:pt x="694" y="1438"/>
                </a:lnTo>
                <a:cubicBezTo>
                  <a:pt x="682" y="1445"/>
                  <a:pt x="670" y="1452"/>
                  <a:pt x="658" y="1458"/>
                </a:cubicBezTo>
                <a:lnTo>
                  <a:pt x="658" y="1458"/>
                </a:lnTo>
                <a:cubicBezTo>
                  <a:pt x="656" y="1459"/>
                  <a:pt x="654" y="1460"/>
                  <a:pt x="653" y="1461"/>
                </a:cubicBezTo>
                <a:lnTo>
                  <a:pt x="653" y="1461"/>
                </a:lnTo>
                <a:cubicBezTo>
                  <a:pt x="641" y="1468"/>
                  <a:pt x="629" y="1475"/>
                  <a:pt x="617" y="1482"/>
                </a:cubicBezTo>
                <a:lnTo>
                  <a:pt x="617" y="1482"/>
                </a:lnTo>
                <a:cubicBezTo>
                  <a:pt x="615" y="1483"/>
                  <a:pt x="613" y="1485"/>
                  <a:pt x="610" y="1486"/>
                </a:cubicBezTo>
                <a:lnTo>
                  <a:pt x="610" y="1486"/>
                </a:lnTo>
                <a:cubicBezTo>
                  <a:pt x="599" y="1493"/>
                  <a:pt x="587" y="1500"/>
                  <a:pt x="576" y="1508"/>
                </a:cubicBezTo>
                <a:lnTo>
                  <a:pt x="576" y="1508"/>
                </a:lnTo>
                <a:cubicBezTo>
                  <a:pt x="574" y="1509"/>
                  <a:pt x="573" y="1510"/>
                  <a:pt x="571" y="1511"/>
                </a:cubicBezTo>
                <a:lnTo>
                  <a:pt x="571" y="1511"/>
                </a:lnTo>
                <a:cubicBezTo>
                  <a:pt x="561" y="1518"/>
                  <a:pt x="549" y="1525"/>
                  <a:pt x="538" y="1532"/>
                </a:cubicBezTo>
                <a:lnTo>
                  <a:pt x="538" y="1532"/>
                </a:lnTo>
                <a:cubicBezTo>
                  <a:pt x="538" y="1533"/>
                  <a:pt x="537" y="1533"/>
                  <a:pt x="536" y="1534"/>
                </a:cubicBezTo>
                <a:lnTo>
                  <a:pt x="536" y="1534"/>
                </a:lnTo>
                <a:cubicBezTo>
                  <a:pt x="525" y="1542"/>
                  <a:pt x="514" y="1549"/>
                  <a:pt x="503" y="1556"/>
                </a:cubicBezTo>
                <a:lnTo>
                  <a:pt x="503" y="1556"/>
                </a:lnTo>
                <a:cubicBezTo>
                  <a:pt x="501" y="1558"/>
                  <a:pt x="499" y="1559"/>
                  <a:pt x="497" y="1561"/>
                </a:cubicBezTo>
                <a:lnTo>
                  <a:pt x="497" y="1561"/>
                </a:lnTo>
                <a:cubicBezTo>
                  <a:pt x="486" y="1568"/>
                  <a:pt x="477" y="1575"/>
                  <a:pt x="466" y="1583"/>
                </a:cubicBezTo>
                <a:lnTo>
                  <a:pt x="466" y="1583"/>
                </a:lnTo>
                <a:cubicBezTo>
                  <a:pt x="464" y="1584"/>
                  <a:pt x="463" y="1585"/>
                  <a:pt x="461" y="1587"/>
                </a:cubicBezTo>
                <a:lnTo>
                  <a:pt x="461" y="1587"/>
                </a:lnTo>
                <a:cubicBezTo>
                  <a:pt x="450" y="1594"/>
                  <a:pt x="441" y="1602"/>
                  <a:pt x="430" y="1609"/>
                </a:cubicBezTo>
                <a:lnTo>
                  <a:pt x="430" y="1609"/>
                </a:lnTo>
                <a:lnTo>
                  <a:pt x="430" y="1610"/>
                </a:lnTo>
                <a:lnTo>
                  <a:pt x="430" y="1610"/>
                </a:lnTo>
                <a:cubicBezTo>
                  <a:pt x="420" y="1617"/>
                  <a:pt x="410" y="1625"/>
                  <a:pt x="400" y="1633"/>
                </a:cubicBezTo>
                <a:lnTo>
                  <a:pt x="400" y="1633"/>
                </a:lnTo>
                <a:cubicBezTo>
                  <a:pt x="399" y="1634"/>
                  <a:pt x="397" y="1635"/>
                  <a:pt x="395" y="1637"/>
                </a:cubicBezTo>
                <a:lnTo>
                  <a:pt x="395" y="1637"/>
                </a:lnTo>
                <a:cubicBezTo>
                  <a:pt x="386" y="1644"/>
                  <a:pt x="377" y="1652"/>
                  <a:pt x="368" y="1659"/>
                </a:cubicBezTo>
                <a:lnTo>
                  <a:pt x="368" y="1659"/>
                </a:lnTo>
                <a:cubicBezTo>
                  <a:pt x="367" y="1660"/>
                  <a:pt x="365" y="1662"/>
                  <a:pt x="363" y="1663"/>
                </a:cubicBezTo>
                <a:lnTo>
                  <a:pt x="363" y="1663"/>
                </a:lnTo>
                <a:cubicBezTo>
                  <a:pt x="354" y="1671"/>
                  <a:pt x="345" y="1678"/>
                  <a:pt x="337" y="1686"/>
                </a:cubicBezTo>
                <a:lnTo>
                  <a:pt x="337" y="1686"/>
                </a:lnTo>
                <a:cubicBezTo>
                  <a:pt x="335" y="1687"/>
                  <a:pt x="335" y="1687"/>
                  <a:pt x="333" y="1688"/>
                </a:cubicBezTo>
                <a:lnTo>
                  <a:pt x="333" y="1688"/>
                </a:lnTo>
                <a:cubicBezTo>
                  <a:pt x="326" y="1695"/>
                  <a:pt x="317" y="1702"/>
                  <a:pt x="309" y="1710"/>
                </a:cubicBezTo>
                <a:lnTo>
                  <a:pt x="309" y="1710"/>
                </a:lnTo>
                <a:cubicBezTo>
                  <a:pt x="308" y="1711"/>
                  <a:pt x="307" y="1711"/>
                  <a:pt x="305" y="1713"/>
                </a:cubicBezTo>
                <a:lnTo>
                  <a:pt x="305" y="1713"/>
                </a:lnTo>
                <a:cubicBezTo>
                  <a:pt x="297" y="1720"/>
                  <a:pt x="289" y="1727"/>
                  <a:pt x="281" y="1735"/>
                </a:cubicBezTo>
                <a:lnTo>
                  <a:pt x="281" y="1735"/>
                </a:lnTo>
                <a:cubicBezTo>
                  <a:pt x="280" y="1736"/>
                  <a:pt x="279" y="1738"/>
                  <a:pt x="276" y="1739"/>
                </a:cubicBezTo>
                <a:lnTo>
                  <a:pt x="276" y="1739"/>
                </a:lnTo>
                <a:cubicBezTo>
                  <a:pt x="269" y="1746"/>
                  <a:pt x="261" y="1754"/>
                  <a:pt x="253" y="1761"/>
                </a:cubicBezTo>
                <a:lnTo>
                  <a:pt x="253" y="1761"/>
                </a:lnTo>
                <a:cubicBezTo>
                  <a:pt x="229" y="1784"/>
                  <a:pt x="206" y="1808"/>
                  <a:pt x="185" y="1830"/>
                </a:cubicBezTo>
                <a:lnTo>
                  <a:pt x="185" y="1830"/>
                </a:lnTo>
                <a:cubicBezTo>
                  <a:pt x="175" y="1839"/>
                  <a:pt x="164" y="1844"/>
                  <a:pt x="153" y="1844"/>
                </a:cubicBezTo>
                <a:lnTo>
                  <a:pt x="153" y="1844"/>
                </a:lnTo>
                <a:cubicBezTo>
                  <a:pt x="127" y="1844"/>
                  <a:pt x="102" y="1821"/>
                  <a:pt x="107" y="1791"/>
                </a:cubicBezTo>
                <a:lnTo>
                  <a:pt x="107" y="1791"/>
                </a:lnTo>
                <a:cubicBezTo>
                  <a:pt x="143" y="1555"/>
                  <a:pt x="212" y="1260"/>
                  <a:pt x="350" y="940"/>
                </a:cubicBezTo>
                <a:lnTo>
                  <a:pt x="350" y="940"/>
                </a:lnTo>
                <a:cubicBezTo>
                  <a:pt x="488" y="619"/>
                  <a:pt x="653" y="368"/>
                  <a:pt x="794" y="186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>
              <a:latin typeface="Montserrat Light"/>
            </a:endParaRPr>
          </a:p>
        </p:txBody>
      </p:sp>
      <p:sp>
        <p:nvSpPr>
          <p:cNvPr id="36" name="Freeform 12"/>
          <p:cNvSpPr>
            <a:spLocks noChangeArrowheads="1"/>
          </p:cNvSpPr>
          <p:nvPr/>
        </p:nvSpPr>
        <p:spPr bwMode="auto">
          <a:xfrm>
            <a:off x="490678" y="2704493"/>
            <a:ext cx="1318518" cy="2113288"/>
          </a:xfrm>
          <a:custGeom>
            <a:avLst/>
            <a:gdLst>
              <a:gd name="T0" fmla="*/ 766 w 2106"/>
              <a:gd name="T1" fmla="*/ 3554 h 3555"/>
              <a:gd name="T2" fmla="*/ 750 w 2106"/>
              <a:gd name="T3" fmla="*/ 3535 h 3555"/>
              <a:gd name="T4" fmla="*/ 750 w 2106"/>
              <a:gd name="T5" fmla="*/ 3535 h 3555"/>
              <a:gd name="T6" fmla="*/ 52 w 2106"/>
              <a:gd name="T7" fmla="*/ 1750 h 3555"/>
              <a:gd name="T8" fmla="*/ 52 w 2106"/>
              <a:gd name="T9" fmla="*/ 1750 h 3555"/>
              <a:gd name="T10" fmla="*/ 417 w 2106"/>
              <a:gd name="T11" fmla="*/ 27 h 3555"/>
              <a:gd name="T12" fmla="*/ 431 w 2106"/>
              <a:gd name="T13" fmla="*/ 0 h 3555"/>
              <a:gd name="T14" fmla="*/ 1723 w 2106"/>
              <a:gd name="T15" fmla="*/ 0 h 3555"/>
              <a:gd name="T16" fmla="*/ 1737 w 2106"/>
              <a:gd name="T17" fmla="*/ 29 h 3555"/>
              <a:gd name="T18" fmla="*/ 1737 w 2106"/>
              <a:gd name="T19" fmla="*/ 29 h 3555"/>
              <a:gd name="T20" fmla="*/ 2069 w 2106"/>
              <a:gd name="T21" fmla="*/ 1677 h 3555"/>
              <a:gd name="T22" fmla="*/ 2069 w 2106"/>
              <a:gd name="T23" fmla="*/ 1677 h 3555"/>
              <a:gd name="T24" fmla="*/ 1404 w 2106"/>
              <a:gd name="T25" fmla="*/ 3534 h 3555"/>
              <a:gd name="T26" fmla="*/ 1389 w 2106"/>
              <a:gd name="T27" fmla="*/ 3554 h 3555"/>
              <a:gd name="T28" fmla="*/ 766 w 2106"/>
              <a:gd name="T29" fmla="*/ 3554 h 35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106" h="3555">
                <a:moveTo>
                  <a:pt x="766" y="3554"/>
                </a:moveTo>
                <a:lnTo>
                  <a:pt x="750" y="3535"/>
                </a:lnTo>
                <a:lnTo>
                  <a:pt x="750" y="3535"/>
                </a:lnTo>
                <a:cubicBezTo>
                  <a:pt x="515" y="3241"/>
                  <a:pt x="113" y="2618"/>
                  <a:pt x="52" y="1750"/>
                </a:cubicBezTo>
                <a:lnTo>
                  <a:pt x="52" y="1750"/>
                </a:lnTo>
                <a:cubicBezTo>
                  <a:pt x="0" y="998"/>
                  <a:pt x="222" y="398"/>
                  <a:pt x="417" y="27"/>
                </a:cubicBezTo>
                <a:lnTo>
                  <a:pt x="431" y="0"/>
                </a:lnTo>
                <a:lnTo>
                  <a:pt x="1723" y="0"/>
                </a:lnTo>
                <a:lnTo>
                  <a:pt x="1737" y="29"/>
                </a:lnTo>
                <a:lnTo>
                  <a:pt x="1737" y="29"/>
                </a:lnTo>
                <a:cubicBezTo>
                  <a:pt x="1908" y="388"/>
                  <a:pt x="2105" y="965"/>
                  <a:pt x="2069" y="1677"/>
                </a:cubicBezTo>
                <a:lnTo>
                  <a:pt x="2069" y="1677"/>
                </a:lnTo>
                <a:cubicBezTo>
                  <a:pt x="2026" y="2522"/>
                  <a:pt x="1684" y="3153"/>
                  <a:pt x="1404" y="3534"/>
                </a:cubicBezTo>
                <a:lnTo>
                  <a:pt x="1389" y="3554"/>
                </a:lnTo>
                <a:lnTo>
                  <a:pt x="766" y="3554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>
              <a:latin typeface="Montserrat Light"/>
            </a:endParaRPr>
          </a:p>
        </p:txBody>
      </p:sp>
      <p:sp>
        <p:nvSpPr>
          <p:cNvPr id="37" name="Freeform 13"/>
          <p:cNvSpPr>
            <a:spLocks noChangeArrowheads="1"/>
          </p:cNvSpPr>
          <p:nvPr/>
        </p:nvSpPr>
        <p:spPr bwMode="auto">
          <a:xfrm>
            <a:off x="492510" y="2655988"/>
            <a:ext cx="1365410" cy="2173592"/>
          </a:xfrm>
          <a:custGeom>
            <a:avLst/>
            <a:gdLst>
              <a:gd name="T0" fmla="*/ 1779 w 2182"/>
              <a:gd name="T1" fmla="*/ 0 h 3657"/>
              <a:gd name="T2" fmla="*/ 1715 w 2182"/>
              <a:gd name="T3" fmla="*/ 0 h 3657"/>
              <a:gd name="T4" fmla="*/ 486 w 2182"/>
              <a:gd name="T5" fmla="*/ 0 h 3657"/>
              <a:gd name="T6" fmla="*/ 424 w 2182"/>
              <a:gd name="T7" fmla="*/ 0 h 3657"/>
              <a:gd name="T8" fmla="*/ 396 w 2182"/>
              <a:gd name="T9" fmla="*/ 55 h 3657"/>
              <a:gd name="T10" fmla="*/ 396 w 2182"/>
              <a:gd name="T11" fmla="*/ 55 h 3657"/>
              <a:gd name="T12" fmla="*/ 136 w 2182"/>
              <a:gd name="T13" fmla="*/ 710 h 3657"/>
              <a:gd name="T14" fmla="*/ 136 w 2182"/>
              <a:gd name="T15" fmla="*/ 710 h 3657"/>
              <a:gd name="T16" fmla="*/ 26 w 2182"/>
              <a:gd name="T17" fmla="*/ 1805 h 3657"/>
              <a:gd name="T18" fmla="*/ 26 w 2182"/>
              <a:gd name="T19" fmla="*/ 1805 h 3657"/>
              <a:gd name="T20" fmla="*/ 336 w 2182"/>
              <a:gd name="T21" fmla="*/ 2981 h 3657"/>
              <a:gd name="T22" fmla="*/ 336 w 2182"/>
              <a:gd name="T23" fmla="*/ 2981 h 3657"/>
              <a:gd name="T24" fmla="*/ 734 w 2182"/>
              <a:gd name="T25" fmla="*/ 3618 h 3657"/>
              <a:gd name="T26" fmla="*/ 765 w 2182"/>
              <a:gd name="T27" fmla="*/ 3656 h 3657"/>
              <a:gd name="T28" fmla="*/ 814 w 2182"/>
              <a:gd name="T29" fmla="*/ 3656 h 3657"/>
              <a:gd name="T30" fmla="*/ 1386 w 2182"/>
              <a:gd name="T31" fmla="*/ 3656 h 3657"/>
              <a:gd name="T32" fmla="*/ 1438 w 2182"/>
              <a:gd name="T33" fmla="*/ 3656 h 3657"/>
              <a:gd name="T34" fmla="*/ 1469 w 2182"/>
              <a:gd name="T35" fmla="*/ 3615 h 3657"/>
              <a:gd name="T36" fmla="*/ 1469 w 2182"/>
              <a:gd name="T37" fmla="*/ 3615 h 3657"/>
              <a:gd name="T38" fmla="*/ 1859 w 2182"/>
              <a:gd name="T39" fmla="*/ 2936 h 3657"/>
              <a:gd name="T40" fmla="*/ 1859 w 2182"/>
              <a:gd name="T41" fmla="*/ 2936 h 3657"/>
              <a:gd name="T42" fmla="*/ 2144 w 2182"/>
              <a:gd name="T43" fmla="*/ 1731 h 3657"/>
              <a:gd name="T44" fmla="*/ 2144 w 2182"/>
              <a:gd name="T45" fmla="*/ 1731 h 3657"/>
              <a:gd name="T46" fmla="*/ 1807 w 2182"/>
              <a:gd name="T47" fmla="*/ 58 h 3657"/>
              <a:gd name="T48" fmla="*/ 1779 w 2182"/>
              <a:gd name="T49" fmla="*/ 0 h 3657"/>
              <a:gd name="T50" fmla="*/ 1715 w 2182"/>
              <a:gd name="T51" fmla="*/ 102 h 3657"/>
              <a:gd name="T52" fmla="*/ 1715 w 2182"/>
              <a:gd name="T53" fmla="*/ 102 h 3657"/>
              <a:gd name="T54" fmla="*/ 2042 w 2182"/>
              <a:gd name="T55" fmla="*/ 1725 h 3657"/>
              <a:gd name="T56" fmla="*/ 2042 w 2182"/>
              <a:gd name="T57" fmla="*/ 1725 h 3657"/>
              <a:gd name="T58" fmla="*/ 1386 w 2182"/>
              <a:gd name="T59" fmla="*/ 3554 h 3657"/>
              <a:gd name="T60" fmla="*/ 814 w 2182"/>
              <a:gd name="T61" fmla="*/ 3554 h 3657"/>
              <a:gd name="T62" fmla="*/ 814 w 2182"/>
              <a:gd name="T63" fmla="*/ 3554 h 3657"/>
              <a:gd name="T64" fmla="*/ 127 w 2182"/>
              <a:gd name="T65" fmla="*/ 1797 h 3657"/>
              <a:gd name="T66" fmla="*/ 127 w 2182"/>
              <a:gd name="T67" fmla="*/ 1797 h 3657"/>
              <a:gd name="T68" fmla="*/ 486 w 2182"/>
              <a:gd name="T69" fmla="*/ 102 h 3657"/>
              <a:gd name="T70" fmla="*/ 1715 w 2182"/>
              <a:gd name="T71" fmla="*/ 102 h 36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182" h="3657">
                <a:moveTo>
                  <a:pt x="1779" y="0"/>
                </a:moveTo>
                <a:lnTo>
                  <a:pt x="1715" y="0"/>
                </a:lnTo>
                <a:lnTo>
                  <a:pt x="486" y="0"/>
                </a:lnTo>
                <a:lnTo>
                  <a:pt x="424" y="0"/>
                </a:lnTo>
                <a:lnTo>
                  <a:pt x="396" y="55"/>
                </a:lnTo>
                <a:lnTo>
                  <a:pt x="396" y="55"/>
                </a:lnTo>
                <a:cubicBezTo>
                  <a:pt x="287" y="261"/>
                  <a:pt x="200" y="482"/>
                  <a:pt x="136" y="710"/>
                </a:cubicBezTo>
                <a:lnTo>
                  <a:pt x="136" y="710"/>
                </a:lnTo>
                <a:cubicBezTo>
                  <a:pt x="37" y="1069"/>
                  <a:pt x="0" y="1436"/>
                  <a:pt x="26" y="1805"/>
                </a:cubicBezTo>
                <a:lnTo>
                  <a:pt x="26" y="1805"/>
                </a:lnTo>
                <a:cubicBezTo>
                  <a:pt x="54" y="2212"/>
                  <a:pt x="158" y="2608"/>
                  <a:pt x="336" y="2981"/>
                </a:cubicBezTo>
                <a:lnTo>
                  <a:pt x="336" y="2981"/>
                </a:lnTo>
                <a:cubicBezTo>
                  <a:pt x="445" y="3209"/>
                  <a:pt x="579" y="3424"/>
                  <a:pt x="734" y="3618"/>
                </a:cubicBezTo>
                <a:lnTo>
                  <a:pt x="765" y="3656"/>
                </a:lnTo>
                <a:lnTo>
                  <a:pt x="814" y="3656"/>
                </a:lnTo>
                <a:lnTo>
                  <a:pt x="1386" y="3656"/>
                </a:lnTo>
                <a:lnTo>
                  <a:pt x="1438" y="3656"/>
                </a:lnTo>
                <a:lnTo>
                  <a:pt x="1469" y="3615"/>
                </a:lnTo>
                <a:lnTo>
                  <a:pt x="1469" y="3615"/>
                </a:lnTo>
                <a:cubicBezTo>
                  <a:pt x="1622" y="3406"/>
                  <a:pt x="1754" y="3177"/>
                  <a:pt x="1859" y="2936"/>
                </a:cubicBezTo>
                <a:lnTo>
                  <a:pt x="1859" y="2936"/>
                </a:lnTo>
                <a:cubicBezTo>
                  <a:pt x="2027" y="2551"/>
                  <a:pt x="2123" y="2145"/>
                  <a:pt x="2144" y="1731"/>
                </a:cubicBezTo>
                <a:lnTo>
                  <a:pt x="2144" y="1731"/>
                </a:lnTo>
                <a:cubicBezTo>
                  <a:pt x="2181" y="1008"/>
                  <a:pt x="1981" y="422"/>
                  <a:pt x="1807" y="58"/>
                </a:cubicBezTo>
                <a:lnTo>
                  <a:pt x="1779" y="0"/>
                </a:lnTo>
                <a:close/>
                <a:moveTo>
                  <a:pt x="1715" y="102"/>
                </a:moveTo>
                <a:lnTo>
                  <a:pt x="1715" y="102"/>
                </a:lnTo>
                <a:cubicBezTo>
                  <a:pt x="1849" y="383"/>
                  <a:pt x="2081" y="966"/>
                  <a:pt x="2042" y="1725"/>
                </a:cubicBezTo>
                <a:lnTo>
                  <a:pt x="2042" y="1725"/>
                </a:lnTo>
                <a:cubicBezTo>
                  <a:pt x="1995" y="2656"/>
                  <a:pt x="1571" y="3304"/>
                  <a:pt x="1386" y="3554"/>
                </a:cubicBezTo>
                <a:lnTo>
                  <a:pt x="814" y="3554"/>
                </a:lnTo>
                <a:lnTo>
                  <a:pt x="814" y="3554"/>
                </a:lnTo>
                <a:cubicBezTo>
                  <a:pt x="637" y="3333"/>
                  <a:pt x="191" y="2714"/>
                  <a:pt x="127" y="1797"/>
                </a:cubicBezTo>
                <a:lnTo>
                  <a:pt x="127" y="1797"/>
                </a:lnTo>
                <a:cubicBezTo>
                  <a:pt x="70" y="976"/>
                  <a:pt x="352" y="357"/>
                  <a:pt x="486" y="102"/>
                </a:cubicBezTo>
                <a:lnTo>
                  <a:pt x="1715" y="10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>
              <a:latin typeface="Montserrat Light"/>
            </a:endParaRPr>
          </a:p>
        </p:txBody>
      </p:sp>
      <p:sp>
        <p:nvSpPr>
          <p:cNvPr id="38" name="Freeform 14"/>
          <p:cNvSpPr>
            <a:spLocks noChangeArrowheads="1"/>
          </p:cNvSpPr>
          <p:nvPr/>
        </p:nvSpPr>
        <p:spPr bwMode="auto">
          <a:xfrm>
            <a:off x="736349" y="2194526"/>
            <a:ext cx="846831" cy="529633"/>
          </a:xfrm>
          <a:custGeom>
            <a:avLst/>
            <a:gdLst>
              <a:gd name="T0" fmla="*/ 0 w 1354"/>
              <a:gd name="T1" fmla="*/ 890 h 891"/>
              <a:gd name="T2" fmla="*/ 33 w 1354"/>
              <a:gd name="T3" fmla="*/ 818 h 891"/>
              <a:gd name="T4" fmla="*/ 33 w 1354"/>
              <a:gd name="T5" fmla="*/ 818 h 891"/>
              <a:gd name="T6" fmla="*/ 331 w 1354"/>
              <a:gd name="T7" fmla="*/ 318 h 891"/>
              <a:gd name="T8" fmla="*/ 331 w 1354"/>
              <a:gd name="T9" fmla="*/ 318 h 891"/>
              <a:gd name="T10" fmla="*/ 555 w 1354"/>
              <a:gd name="T11" fmla="*/ 51 h 891"/>
              <a:gd name="T12" fmla="*/ 555 w 1354"/>
              <a:gd name="T13" fmla="*/ 51 h 891"/>
              <a:gd name="T14" fmla="*/ 673 w 1354"/>
              <a:gd name="T15" fmla="*/ 0 h 891"/>
              <a:gd name="T16" fmla="*/ 673 w 1354"/>
              <a:gd name="T17" fmla="*/ 0 h 891"/>
              <a:gd name="T18" fmla="*/ 794 w 1354"/>
              <a:gd name="T19" fmla="*/ 54 h 891"/>
              <a:gd name="T20" fmla="*/ 794 w 1354"/>
              <a:gd name="T21" fmla="*/ 54 h 891"/>
              <a:gd name="T22" fmla="*/ 1026 w 1354"/>
              <a:gd name="T23" fmla="*/ 337 h 891"/>
              <a:gd name="T24" fmla="*/ 1026 w 1354"/>
              <a:gd name="T25" fmla="*/ 337 h 891"/>
              <a:gd name="T26" fmla="*/ 1316 w 1354"/>
              <a:gd name="T27" fmla="*/ 817 h 891"/>
              <a:gd name="T28" fmla="*/ 1353 w 1354"/>
              <a:gd name="T29" fmla="*/ 890 h 891"/>
              <a:gd name="T30" fmla="*/ 0 w 1354"/>
              <a:gd name="T31" fmla="*/ 890 h 8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354" h="891">
                <a:moveTo>
                  <a:pt x="0" y="890"/>
                </a:moveTo>
                <a:lnTo>
                  <a:pt x="33" y="818"/>
                </a:lnTo>
                <a:lnTo>
                  <a:pt x="33" y="818"/>
                </a:lnTo>
                <a:cubicBezTo>
                  <a:pt x="115" y="641"/>
                  <a:pt x="215" y="473"/>
                  <a:pt x="331" y="318"/>
                </a:cubicBezTo>
                <a:lnTo>
                  <a:pt x="331" y="318"/>
                </a:lnTo>
                <a:cubicBezTo>
                  <a:pt x="400" y="224"/>
                  <a:pt x="475" y="135"/>
                  <a:pt x="555" y="51"/>
                </a:cubicBezTo>
                <a:lnTo>
                  <a:pt x="555" y="51"/>
                </a:lnTo>
                <a:cubicBezTo>
                  <a:pt x="586" y="18"/>
                  <a:pt x="628" y="0"/>
                  <a:pt x="673" y="0"/>
                </a:cubicBezTo>
                <a:lnTo>
                  <a:pt x="673" y="0"/>
                </a:lnTo>
                <a:cubicBezTo>
                  <a:pt x="719" y="0"/>
                  <a:pt x="763" y="20"/>
                  <a:pt x="794" y="54"/>
                </a:cubicBezTo>
                <a:lnTo>
                  <a:pt x="794" y="54"/>
                </a:lnTo>
                <a:cubicBezTo>
                  <a:pt x="876" y="143"/>
                  <a:pt x="954" y="238"/>
                  <a:pt x="1026" y="337"/>
                </a:cubicBezTo>
                <a:lnTo>
                  <a:pt x="1026" y="337"/>
                </a:lnTo>
                <a:cubicBezTo>
                  <a:pt x="1135" y="488"/>
                  <a:pt x="1233" y="649"/>
                  <a:pt x="1316" y="817"/>
                </a:cubicBezTo>
                <a:lnTo>
                  <a:pt x="1353" y="890"/>
                </a:lnTo>
                <a:lnTo>
                  <a:pt x="0" y="89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>
              <a:latin typeface="Montserrat Light"/>
            </a:endParaRPr>
          </a:p>
        </p:txBody>
      </p:sp>
      <p:sp>
        <p:nvSpPr>
          <p:cNvPr id="39" name="Freeform 15"/>
          <p:cNvSpPr>
            <a:spLocks noChangeArrowheads="1"/>
          </p:cNvSpPr>
          <p:nvPr/>
        </p:nvSpPr>
        <p:spPr bwMode="auto">
          <a:xfrm>
            <a:off x="686533" y="2163062"/>
            <a:ext cx="948891" cy="589937"/>
          </a:xfrm>
          <a:custGeom>
            <a:avLst/>
            <a:gdLst>
              <a:gd name="T0" fmla="*/ 753 w 1515"/>
              <a:gd name="T1" fmla="*/ 0 h 994"/>
              <a:gd name="T2" fmla="*/ 753 w 1515"/>
              <a:gd name="T3" fmla="*/ 0 h 994"/>
              <a:gd name="T4" fmla="*/ 599 w 1515"/>
              <a:gd name="T5" fmla="*/ 67 h 994"/>
              <a:gd name="T6" fmla="*/ 599 w 1515"/>
              <a:gd name="T7" fmla="*/ 67 h 994"/>
              <a:gd name="T8" fmla="*/ 370 w 1515"/>
              <a:gd name="T9" fmla="*/ 338 h 994"/>
              <a:gd name="T10" fmla="*/ 370 w 1515"/>
              <a:gd name="T11" fmla="*/ 338 h 994"/>
              <a:gd name="T12" fmla="*/ 67 w 1515"/>
              <a:gd name="T13" fmla="*/ 848 h 994"/>
              <a:gd name="T14" fmla="*/ 0 w 1515"/>
              <a:gd name="T15" fmla="*/ 993 h 994"/>
              <a:gd name="T16" fmla="*/ 160 w 1515"/>
              <a:gd name="T17" fmla="*/ 993 h 994"/>
              <a:gd name="T18" fmla="*/ 1351 w 1515"/>
              <a:gd name="T19" fmla="*/ 993 h 994"/>
              <a:gd name="T20" fmla="*/ 1514 w 1515"/>
              <a:gd name="T21" fmla="*/ 993 h 994"/>
              <a:gd name="T22" fmla="*/ 1442 w 1515"/>
              <a:gd name="T23" fmla="*/ 845 h 994"/>
              <a:gd name="T24" fmla="*/ 1442 w 1515"/>
              <a:gd name="T25" fmla="*/ 845 h 994"/>
              <a:gd name="T26" fmla="*/ 1147 w 1515"/>
              <a:gd name="T27" fmla="*/ 358 h 994"/>
              <a:gd name="T28" fmla="*/ 1147 w 1515"/>
              <a:gd name="T29" fmla="*/ 358 h 994"/>
              <a:gd name="T30" fmla="*/ 911 w 1515"/>
              <a:gd name="T31" fmla="*/ 71 h 994"/>
              <a:gd name="T32" fmla="*/ 911 w 1515"/>
              <a:gd name="T33" fmla="*/ 71 h 994"/>
              <a:gd name="T34" fmla="*/ 753 w 1515"/>
              <a:gd name="T35" fmla="*/ 0 h 994"/>
              <a:gd name="T36" fmla="*/ 753 w 1515"/>
              <a:gd name="T37" fmla="*/ 102 h 994"/>
              <a:gd name="T38" fmla="*/ 753 w 1515"/>
              <a:gd name="T39" fmla="*/ 102 h 994"/>
              <a:gd name="T40" fmla="*/ 836 w 1515"/>
              <a:gd name="T41" fmla="*/ 139 h 994"/>
              <a:gd name="T42" fmla="*/ 836 w 1515"/>
              <a:gd name="T43" fmla="*/ 139 h 994"/>
              <a:gd name="T44" fmla="*/ 1065 w 1515"/>
              <a:gd name="T45" fmla="*/ 418 h 994"/>
              <a:gd name="T46" fmla="*/ 1065 w 1515"/>
              <a:gd name="T47" fmla="*/ 418 h 994"/>
              <a:gd name="T48" fmla="*/ 1351 w 1515"/>
              <a:gd name="T49" fmla="*/ 891 h 994"/>
              <a:gd name="T50" fmla="*/ 160 w 1515"/>
              <a:gd name="T51" fmla="*/ 891 h 994"/>
              <a:gd name="T52" fmla="*/ 160 w 1515"/>
              <a:gd name="T53" fmla="*/ 891 h 994"/>
              <a:gd name="T54" fmla="*/ 452 w 1515"/>
              <a:gd name="T55" fmla="*/ 399 h 994"/>
              <a:gd name="T56" fmla="*/ 452 w 1515"/>
              <a:gd name="T57" fmla="*/ 399 h 994"/>
              <a:gd name="T58" fmla="*/ 672 w 1515"/>
              <a:gd name="T59" fmla="*/ 136 h 994"/>
              <a:gd name="T60" fmla="*/ 672 w 1515"/>
              <a:gd name="T61" fmla="*/ 136 h 994"/>
              <a:gd name="T62" fmla="*/ 753 w 1515"/>
              <a:gd name="T63" fmla="*/ 102 h 9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515" h="994">
                <a:moveTo>
                  <a:pt x="753" y="0"/>
                </a:moveTo>
                <a:lnTo>
                  <a:pt x="753" y="0"/>
                </a:lnTo>
                <a:cubicBezTo>
                  <a:pt x="694" y="0"/>
                  <a:pt x="639" y="23"/>
                  <a:pt x="599" y="67"/>
                </a:cubicBezTo>
                <a:lnTo>
                  <a:pt x="599" y="67"/>
                </a:lnTo>
                <a:cubicBezTo>
                  <a:pt x="517" y="152"/>
                  <a:pt x="440" y="244"/>
                  <a:pt x="370" y="338"/>
                </a:cubicBezTo>
                <a:lnTo>
                  <a:pt x="370" y="338"/>
                </a:lnTo>
                <a:cubicBezTo>
                  <a:pt x="252" y="497"/>
                  <a:pt x="151" y="668"/>
                  <a:pt x="67" y="848"/>
                </a:cubicBezTo>
                <a:lnTo>
                  <a:pt x="0" y="993"/>
                </a:lnTo>
                <a:lnTo>
                  <a:pt x="160" y="993"/>
                </a:lnTo>
                <a:lnTo>
                  <a:pt x="1351" y="993"/>
                </a:lnTo>
                <a:lnTo>
                  <a:pt x="1514" y="993"/>
                </a:lnTo>
                <a:lnTo>
                  <a:pt x="1442" y="845"/>
                </a:lnTo>
                <a:lnTo>
                  <a:pt x="1442" y="845"/>
                </a:lnTo>
                <a:cubicBezTo>
                  <a:pt x="1357" y="675"/>
                  <a:pt x="1258" y="511"/>
                  <a:pt x="1147" y="358"/>
                </a:cubicBezTo>
                <a:lnTo>
                  <a:pt x="1147" y="358"/>
                </a:lnTo>
                <a:cubicBezTo>
                  <a:pt x="1074" y="258"/>
                  <a:pt x="995" y="161"/>
                  <a:pt x="911" y="71"/>
                </a:cubicBezTo>
                <a:lnTo>
                  <a:pt x="911" y="71"/>
                </a:lnTo>
                <a:cubicBezTo>
                  <a:pt x="871" y="26"/>
                  <a:pt x="813" y="0"/>
                  <a:pt x="753" y="0"/>
                </a:cubicBezTo>
                <a:close/>
                <a:moveTo>
                  <a:pt x="753" y="102"/>
                </a:moveTo>
                <a:lnTo>
                  <a:pt x="753" y="102"/>
                </a:lnTo>
                <a:cubicBezTo>
                  <a:pt x="784" y="102"/>
                  <a:pt x="814" y="114"/>
                  <a:pt x="836" y="139"/>
                </a:cubicBezTo>
                <a:lnTo>
                  <a:pt x="836" y="139"/>
                </a:lnTo>
                <a:cubicBezTo>
                  <a:pt x="910" y="220"/>
                  <a:pt x="988" y="313"/>
                  <a:pt x="1065" y="418"/>
                </a:cubicBezTo>
                <a:lnTo>
                  <a:pt x="1065" y="418"/>
                </a:lnTo>
                <a:cubicBezTo>
                  <a:pt x="1188" y="587"/>
                  <a:pt x="1281" y="749"/>
                  <a:pt x="1351" y="891"/>
                </a:cubicBezTo>
                <a:lnTo>
                  <a:pt x="160" y="891"/>
                </a:lnTo>
                <a:lnTo>
                  <a:pt x="160" y="891"/>
                </a:lnTo>
                <a:cubicBezTo>
                  <a:pt x="227" y="747"/>
                  <a:pt x="320" y="577"/>
                  <a:pt x="452" y="399"/>
                </a:cubicBezTo>
                <a:lnTo>
                  <a:pt x="452" y="399"/>
                </a:lnTo>
                <a:cubicBezTo>
                  <a:pt x="526" y="299"/>
                  <a:pt x="600" y="212"/>
                  <a:pt x="672" y="136"/>
                </a:cubicBezTo>
                <a:lnTo>
                  <a:pt x="672" y="136"/>
                </a:lnTo>
                <a:cubicBezTo>
                  <a:pt x="694" y="113"/>
                  <a:pt x="724" y="102"/>
                  <a:pt x="753" y="10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>
              <a:latin typeface="Montserrat Light"/>
            </a:endParaRPr>
          </a:p>
        </p:txBody>
      </p:sp>
      <p:sp>
        <p:nvSpPr>
          <p:cNvPr id="40" name="Freeform 16"/>
          <p:cNvSpPr>
            <a:spLocks noChangeArrowheads="1"/>
          </p:cNvSpPr>
          <p:nvPr/>
        </p:nvSpPr>
        <p:spPr bwMode="auto">
          <a:xfrm>
            <a:off x="922508" y="4761409"/>
            <a:ext cx="471687" cy="191403"/>
          </a:xfrm>
          <a:custGeom>
            <a:avLst/>
            <a:gdLst>
              <a:gd name="T0" fmla="*/ 71 w 755"/>
              <a:gd name="T1" fmla="*/ 319 h 320"/>
              <a:gd name="T2" fmla="*/ 71 w 755"/>
              <a:gd name="T3" fmla="*/ 319 h 320"/>
              <a:gd name="T4" fmla="*/ 18 w 755"/>
              <a:gd name="T5" fmla="*/ 295 h 320"/>
              <a:gd name="T6" fmla="*/ 18 w 755"/>
              <a:gd name="T7" fmla="*/ 295 h 320"/>
              <a:gd name="T8" fmla="*/ 4 w 755"/>
              <a:gd name="T9" fmla="*/ 239 h 320"/>
              <a:gd name="T10" fmla="*/ 47 w 755"/>
              <a:gd name="T11" fmla="*/ 0 h 320"/>
              <a:gd name="T12" fmla="*/ 706 w 755"/>
              <a:gd name="T13" fmla="*/ 0 h 320"/>
              <a:gd name="T14" fmla="*/ 750 w 755"/>
              <a:gd name="T15" fmla="*/ 239 h 320"/>
              <a:gd name="T16" fmla="*/ 750 w 755"/>
              <a:gd name="T17" fmla="*/ 239 h 320"/>
              <a:gd name="T18" fmla="*/ 735 w 755"/>
              <a:gd name="T19" fmla="*/ 295 h 320"/>
              <a:gd name="T20" fmla="*/ 735 w 755"/>
              <a:gd name="T21" fmla="*/ 295 h 320"/>
              <a:gd name="T22" fmla="*/ 684 w 755"/>
              <a:gd name="T23" fmla="*/ 319 h 320"/>
              <a:gd name="T24" fmla="*/ 71 w 755"/>
              <a:gd name="T25" fmla="*/ 319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55" h="320">
                <a:moveTo>
                  <a:pt x="71" y="319"/>
                </a:moveTo>
                <a:lnTo>
                  <a:pt x="71" y="319"/>
                </a:lnTo>
                <a:cubicBezTo>
                  <a:pt x="50" y="319"/>
                  <a:pt x="31" y="310"/>
                  <a:pt x="18" y="295"/>
                </a:cubicBezTo>
                <a:lnTo>
                  <a:pt x="18" y="295"/>
                </a:lnTo>
                <a:cubicBezTo>
                  <a:pt x="5" y="279"/>
                  <a:pt x="0" y="259"/>
                  <a:pt x="4" y="239"/>
                </a:cubicBezTo>
                <a:lnTo>
                  <a:pt x="47" y="0"/>
                </a:lnTo>
                <a:lnTo>
                  <a:pt x="706" y="0"/>
                </a:lnTo>
                <a:lnTo>
                  <a:pt x="750" y="239"/>
                </a:lnTo>
                <a:lnTo>
                  <a:pt x="750" y="239"/>
                </a:lnTo>
                <a:cubicBezTo>
                  <a:pt x="754" y="259"/>
                  <a:pt x="748" y="279"/>
                  <a:pt x="735" y="295"/>
                </a:cubicBezTo>
                <a:lnTo>
                  <a:pt x="735" y="295"/>
                </a:lnTo>
                <a:cubicBezTo>
                  <a:pt x="722" y="310"/>
                  <a:pt x="703" y="319"/>
                  <a:pt x="684" y="319"/>
                </a:cubicBezTo>
                <a:lnTo>
                  <a:pt x="71" y="319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>
              <a:latin typeface="Montserrat Light"/>
            </a:endParaRPr>
          </a:p>
        </p:txBody>
      </p:sp>
      <p:sp>
        <p:nvSpPr>
          <p:cNvPr id="41" name="Freeform 17"/>
          <p:cNvSpPr>
            <a:spLocks noChangeArrowheads="1"/>
          </p:cNvSpPr>
          <p:nvPr/>
        </p:nvSpPr>
        <p:spPr bwMode="auto">
          <a:xfrm>
            <a:off x="891045" y="4732568"/>
            <a:ext cx="537889" cy="249084"/>
          </a:xfrm>
          <a:custGeom>
            <a:avLst/>
            <a:gdLst>
              <a:gd name="T0" fmla="*/ 802 w 860"/>
              <a:gd name="T1" fmla="*/ 0 h 421"/>
              <a:gd name="T2" fmla="*/ 717 w 860"/>
              <a:gd name="T3" fmla="*/ 0 h 421"/>
              <a:gd name="T4" fmla="*/ 143 w 860"/>
              <a:gd name="T5" fmla="*/ 0 h 421"/>
              <a:gd name="T6" fmla="*/ 58 w 860"/>
              <a:gd name="T7" fmla="*/ 0 h 421"/>
              <a:gd name="T8" fmla="*/ 43 w 860"/>
              <a:gd name="T9" fmla="*/ 84 h 421"/>
              <a:gd name="T10" fmla="*/ 6 w 860"/>
              <a:gd name="T11" fmla="*/ 280 h 421"/>
              <a:gd name="T12" fmla="*/ 6 w 860"/>
              <a:gd name="T13" fmla="*/ 280 h 421"/>
              <a:gd name="T14" fmla="*/ 32 w 860"/>
              <a:gd name="T15" fmla="*/ 377 h 421"/>
              <a:gd name="T16" fmla="*/ 32 w 860"/>
              <a:gd name="T17" fmla="*/ 377 h 421"/>
              <a:gd name="T18" fmla="*/ 124 w 860"/>
              <a:gd name="T19" fmla="*/ 420 h 421"/>
              <a:gd name="T20" fmla="*/ 737 w 860"/>
              <a:gd name="T21" fmla="*/ 420 h 421"/>
              <a:gd name="T22" fmla="*/ 737 w 860"/>
              <a:gd name="T23" fmla="*/ 420 h 421"/>
              <a:gd name="T24" fmla="*/ 827 w 860"/>
              <a:gd name="T25" fmla="*/ 377 h 421"/>
              <a:gd name="T26" fmla="*/ 827 w 860"/>
              <a:gd name="T27" fmla="*/ 377 h 421"/>
              <a:gd name="T28" fmla="*/ 853 w 860"/>
              <a:gd name="T29" fmla="*/ 280 h 421"/>
              <a:gd name="T30" fmla="*/ 817 w 860"/>
              <a:gd name="T31" fmla="*/ 84 h 421"/>
              <a:gd name="T32" fmla="*/ 802 w 860"/>
              <a:gd name="T33" fmla="*/ 0 h 421"/>
              <a:gd name="T34" fmla="*/ 717 w 860"/>
              <a:gd name="T35" fmla="*/ 102 h 421"/>
              <a:gd name="T36" fmla="*/ 753 w 860"/>
              <a:gd name="T37" fmla="*/ 298 h 421"/>
              <a:gd name="T38" fmla="*/ 753 w 860"/>
              <a:gd name="T39" fmla="*/ 298 h 421"/>
              <a:gd name="T40" fmla="*/ 737 w 860"/>
              <a:gd name="T41" fmla="*/ 318 h 421"/>
              <a:gd name="T42" fmla="*/ 124 w 860"/>
              <a:gd name="T43" fmla="*/ 318 h 421"/>
              <a:gd name="T44" fmla="*/ 124 w 860"/>
              <a:gd name="T45" fmla="*/ 318 h 421"/>
              <a:gd name="T46" fmla="*/ 107 w 860"/>
              <a:gd name="T47" fmla="*/ 298 h 421"/>
              <a:gd name="T48" fmla="*/ 143 w 860"/>
              <a:gd name="T49" fmla="*/ 102 h 421"/>
              <a:gd name="T50" fmla="*/ 717 w 860"/>
              <a:gd name="T51" fmla="*/ 102 h 4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860" h="421">
                <a:moveTo>
                  <a:pt x="802" y="0"/>
                </a:moveTo>
                <a:lnTo>
                  <a:pt x="717" y="0"/>
                </a:lnTo>
                <a:lnTo>
                  <a:pt x="143" y="0"/>
                </a:lnTo>
                <a:lnTo>
                  <a:pt x="58" y="0"/>
                </a:lnTo>
                <a:lnTo>
                  <a:pt x="43" y="84"/>
                </a:lnTo>
                <a:lnTo>
                  <a:pt x="6" y="280"/>
                </a:lnTo>
                <a:lnTo>
                  <a:pt x="6" y="280"/>
                </a:lnTo>
                <a:cubicBezTo>
                  <a:pt x="0" y="315"/>
                  <a:pt x="10" y="350"/>
                  <a:pt x="32" y="377"/>
                </a:cubicBezTo>
                <a:lnTo>
                  <a:pt x="32" y="377"/>
                </a:lnTo>
                <a:cubicBezTo>
                  <a:pt x="55" y="404"/>
                  <a:pt x="88" y="420"/>
                  <a:pt x="124" y="420"/>
                </a:cubicBezTo>
                <a:lnTo>
                  <a:pt x="737" y="420"/>
                </a:lnTo>
                <a:lnTo>
                  <a:pt x="737" y="420"/>
                </a:lnTo>
                <a:cubicBezTo>
                  <a:pt x="772" y="420"/>
                  <a:pt x="805" y="404"/>
                  <a:pt x="827" y="377"/>
                </a:cubicBezTo>
                <a:lnTo>
                  <a:pt x="827" y="377"/>
                </a:lnTo>
                <a:cubicBezTo>
                  <a:pt x="850" y="350"/>
                  <a:pt x="859" y="315"/>
                  <a:pt x="853" y="280"/>
                </a:cubicBezTo>
                <a:lnTo>
                  <a:pt x="817" y="84"/>
                </a:lnTo>
                <a:lnTo>
                  <a:pt x="802" y="0"/>
                </a:lnTo>
                <a:close/>
                <a:moveTo>
                  <a:pt x="717" y="102"/>
                </a:moveTo>
                <a:lnTo>
                  <a:pt x="753" y="298"/>
                </a:lnTo>
                <a:lnTo>
                  <a:pt x="753" y="298"/>
                </a:lnTo>
                <a:cubicBezTo>
                  <a:pt x="755" y="308"/>
                  <a:pt x="746" y="318"/>
                  <a:pt x="737" y="318"/>
                </a:cubicBezTo>
                <a:lnTo>
                  <a:pt x="124" y="318"/>
                </a:lnTo>
                <a:lnTo>
                  <a:pt x="124" y="318"/>
                </a:lnTo>
                <a:cubicBezTo>
                  <a:pt x="113" y="318"/>
                  <a:pt x="105" y="308"/>
                  <a:pt x="107" y="298"/>
                </a:cubicBezTo>
                <a:lnTo>
                  <a:pt x="143" y="102"/>
                </a:lnTo>
                <a:lnTo>
                  <a:pt x="717" y="10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>
              <a:latin typeface="Montserrat Light"/>
            </a:endParaRPr>
          </a:p>
        </p:txBody>
      </p:sp>
      <p:sp>
        <p:nvSpPr>
          <p:cNvPr id="42" name="Freeform 18"/>
          <p:cNvSpPr>
            <a:spLocks noChangeArrowheads="1"/>
          </p:cNvSpPr>
          <p:nvPr/>
        </p:nvSpPr>
        <p:spPr bwMode="auto">
          <a:xfrm>
            <a:off x="980190" y="4042996"/>
            <a:ext cx="331009" cy="1140547"/>
          </a:xfrm>
          <a:custGeom>
            <a:avLst/>
            <a:gdLst>
              <a:gd name="T0" fmla="*/ 266 w 530"/>
              <a:gd name="T1" fmla="*/ 1917 h 1918"/>
              <a:gd name="T2" fmla="*/ 266 w 530"/>
              <a:gd name="T3" fmla="*/ 1917 h 1918"/>
              <a:gd name="T4" fmla="*/ 156 w 530"/>
              <a:gd name="T5" fmla="*/ 1819 h 1918"/>
              <a:gd name="T6" fmla="*/ 156 w 530"/>
              <a:gd name="T7" fmla="*/ 1819 h 1918"/>
              <a:gd name="T8" fmla="*/ 29 w 530"/>
              <a:gd name="T9" fmla="*/ 1039 h 1918"/>
              <a:gd name="T10" fmla="*/ 29 w 530"/>
              <a:gd name="T11" fmla="*/ 1039 h 1918"/>
              <a:gd name="T12" fmla="*/ 19 w 530"/>
              <a:gd name="T13" fmla="*/ 161 h 1918"/>
              <a:gd name="T14" fmla="*/ 19 w 530"/>
              <a:gd name="T15" fmla="*/ 161 h 1918"/>
              <a:gd name="T16" fmla="*/ 192 w 530"/>
              <a:gd name="T17" fmla="*/ 0 h 1918"/>
              <a:gd name="T18" fmla="*/ 339 w 530"/>
              <a:gd name="T19" fmla="*/ 0 h 1918"/>
              <a:gd name="T20" fmla="*/ 339 w 530"/>
              <a:gd name="T21" fmla="*/ 0 h 1918"/>
              <a:gd name="T22" fmla="*/ 512 w 530"/>
              <a:gd name="T23" fmla="*/ 163 h 1918"/>
              <a:gd name="T24" fmla="*/ 512 w 530"/>
              <a:gd name="T25" fmla="*/ 163 h 1918"/>
              <a:gd name="T26" fmla="*/ 505 w 530"/>
              <a:gd name="T27" fmla="*/ 992 h 1918"/>
              <a:gd name="T28" fmla="*/ 505 w 530"/>
              <a:gd name="T29" fmla="*/ 992 h 1918"/>
              <a:gd name="T30" fmla="*/ 375 w 530"/>
              <a:gd name="T31" fmla="*/ 1822 h 1918"/>
              <a:gd name="T32" fmla="*/ 375 w 530"/>
              <a:gd name="T33" fmla="*/ 1822 h 1918"/>
              <a:gd name="T34" fmla="*/ 266 w 530"/>
              <a:gd name="T35" fmla="*/ 1917 h 19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30" h="1918">
                <a:moveTo>
                  <a:pt x="266" y="1917"/>
                </a:moveTo>
                <a:lnTo>
                  <a:pt x="266" y="1917"/>
                </a:lnTo>
                <a:cubicBezTo>
                  <a:pt x="209" y="1917"/>
                  <a:pt x="162" y="1874"/>
                  <a:pt x="156" y="1819"/>
                </a:cubicBezTo>
                <a:lnTo>
                  <a:pt x="156" y="1819"/>
                </a:lnTo>
                <a:cubicBezTo>
                  <a:pt x="95" y="1563"/>
                  <a:pt x="53" y="1300"/>
                  <a:pt x="29" y="1039"/>
                </a:cubicBezTo>
                <a:lnTo>
                  <a:pt x="29" y="1039"/>
                </a:lnTo>
                <a:cubicBezTo>
                  <a:pt x="3" y="748"/>
                  <a:pt x="0" y="453"/>
                  <a:pt x="19" y="161"/>
                </a:cubicBezTo>
                <a:lnTo>
                  <a:pt x="19" y="161"/>
                </a:lnTo>
                <a:cubicBezTo>
                  <a:pt x="25" y="71"/>
                  <a:pt x="101" y="0"/>
                  <a:pt x="192" y="0"/>
                </a:cubicBezTo>
                <a:lnTo>
                  <a:pt x="339" y="0"/>
                </a:lnTo>
                <a:lnTo>
                  <a:pt x="339" y="0"/>
                </a:lnTo>
                <a:cubicBezTo>
                  <a:pt x="430" y="0"/>
                  <a:pt x="507" y="72"/>
                  <a:pt x="512" y="163"/>
                </a:cubicBezTo>
                <a:lnTo>
                  <a:pt x="512" y="163"/>
                </a:lnTo>
                <a:cubicBezTo>
                  <a:pt x="529" y="438"/>
                  <a:pt x="527" y="718"/>
                  <a:pt x="505" y="992"/>
                </a:cubicBezTo>
                <a:lnTo>
                  <a:pt x="505" y="992"/>
                </a:lnTo>
                <a:cubicBezTo>
                  <a:pt x="482" y="1270"/>
                  <a:pt x="438" y="1550"/>
                  <a:pt x="375" y="1822"/>
                </a:cubicBezTo>
                <a:lnTo>
                  <a:pt x="375" y="1822"/>
                </a:lnTo>
                <a:cubicBezTo>
                  <a:pt x="362" y="1878"/>
                  <a:pt x="316" y="1917"/>
                  <a:pt x="266" y="191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>
              <a:latin typeface="Montserrat Light"/>
            </a:endParaRPr>
          </a:p>
        </p:txBody>
      </p:sp>
      <p:sp>
        <p:nvSpPr>
          <p:cNvPr id="43" name="Freeform 19"/>
          <p:cNvSpPr>
            <a:spLocks noChangeArrowheads="1"/>
          </p:cNvSpPr>
          <p:nvPr/>
        </p:nvSpPr>
        <p:spPr bwMode="auto">
          <a:xfrm>
            <a:off x="948728" y="4014155"/>
            <a:ext cx="397210" cy="1200851"/>
          </a:xfrm>
          <a:custGeom>
            <a:avLst/>
            <a:gdLst>
              <a:gd name="T0" fmla="*/ 390 w 633"/>
              <a:gd name="T1" fmla="*/ 0 h 2020"/>
              <a:gd name="T2" fmla="*/ 243 w 633"/>
              <a:gd name="T3" fmla="*/ 0 h 2020"/>
              <a:gd name="T4" fmla="*/ 243 w 633"/>
              <a:gd name="T5" fmla="*/ 0 h 2020"/>
              <a:gd name="T6" fmla="*/ 19 w 633"/>
              <a:gd name="T7" fmla="*/ 210 h 2020"/>
              <a:gd name="T8" fmla="*/ 19 w 633"/>
              <a:gd name="T9" fmla="*/ 210 h 2020"/>
              <a:gd name="T10" fmla="*/ 29 w 633"/>
              <a:gd name="T11" fmla="*/ 1094 h 2020"/>
              <a:gd name="T12" fmla="*/ 29 w 633"/>
              <a:gd name="T13" fmla="*/ 1094 h 2020"/>
              <a:gd name="T14" fmla="*/ 156 w 633"/>
              <a:gd name="T15" fmla="*/ 1879 h 2020"/>
              <a:gd name="T16" fmla="*/ 156 w 633"/>
              <a:gd name="T17" fmla="*/ 1879 h 2020"/>
              <a:gd name="T18" fmla="*/ 317 w 633"/>
              <a:gd name="T19" fmla="*/ 2019 h 2020"/>
              <a:gd name="T20" fmla="*/ 317 w 633"/>
              <a:gd name="T21" fmla="*/ 2019 h 2020"/>
              <a:gd name="T22" fmla="*/ 476 w 633"/>
              <a:gd name="T23" fmla="*/ 1886 h 2020"/>
              <a:gd name="T24" fmla="*/ 476 w 633"/>
              <a:gd name="T25" fmla="*/ 1885 h 2020"/>
              <a:gd name="T26" fmla="*/ 476 w 633"/>
              <a:gd name="T27" fmla="*/ 1884 h 2020"/>
              <a:gd name="T28" fmla="*/ 476 w 633"/>
              <a:gd name="T29" fmla="*/ 1884 h 2020"/>
              <a:gd name="T30" fmla="*/ 607 w 633"/>
              <a:gd name="T31" fmla="*/ 1047 h 2020"/>
              <a:gd name="T32" fmla="*/ 607 w 633"/>
              <a:gd name="T33" fmla="*/ 1047 h 2020"/>
              <a:gd name="T34" fmla="*/ 614 w 633"/>
              <a:gd name="T35" fmla="*/ 210 h 2020"/>
              <a:gd name="T36" fmla="*/ 614 w 633"/>
              <a:gd name="T37" fmla="*/ 210 h 2020"/>
              <a:gd name="T38" fmla="*/ 390 w 633"/>
              <a:gd name="T39" fmla="*/ 0 h 2020"/>
              <a:gd name="T40" fmla="*/ 390 w 633"/>
              <a:gd name="T41" fmla="*/ 102 h 2020"/>
              <a:gd name="T42" fmla="*/ 390 w 633"/>
              <a:gd name="T43" fmla="*/ 102 h 2020"/>
              <a:gd name="T44" fmla="*/ 512 w 633"/>
              <a:gd name="T45" fmla="*/ 217 h 2020"/>
              <a:gd name="T46" fmla="*/ 512 w 633"/>
              <a:gd name="T47" fmla="*/ 217 h 2020"/>
              <a:gd name="T48" fmla="*/ 505 w 633"/>
              <a:gd name="T49" fmla="*/ 1039 h 2020"/>
              <a:gd name="T50" fmla="*/ 505 w 633"/>
              <a:gd name="T51" fmla="*/ 1039 h 2020"/>
              <a:gd name="T52" fmla="*/ 377 w 633"/>
              <a:gd name="T53" fmla="*/ 1861 h 2020"/>
              <a:gd name="T54" fmla="*/ 377 w 633"/>
              <a:gd name="T55" fmla="*/ 1861 h 2020"/>
              <a:gd name="T56" fmla="*/ 317 w 633"/>
              <a:gd name="T57" fmla="*/ 1918 h 2020"/>
              <a:gd name="T58" fmla="*/ 317 w 633"/>
              <a:gd name="T59" fmla="*/ 1918 h 2020"/>
              <a:gd name="T60" fmla="*/ 257 w 633"/>
              <a:gd name="T61" fmla="*/ 1861 h 2020"/>
              <a:gd name="T62" fmla="*/ 257 w 633"/>
              <a:gd name="T63" fmla="*/ 1861 h 2020"/>
              <a:gd name="T64" fmla="*/ 131 w 633"/>
              <a:gd name="T65" fmla="*/ 1085 h 2020"/>
              <a:gd name="T66" fmla="*/ 131 w 633"/>
              <a:gd name="T67" fmla="*/ 1085 h 2020"/>
              <a:gd name="T68" fmla="*/ 121 w 633"/>
              <a:gd name="T69" fmla="*/ 216 h 2020"/>
              <a:gd name="T70" fmla="*/ 121 w 633"/>
              <a:gd name="T71" fmla="*/ 216 h 2020"/>
              <a:gd name="T72" fmla="*/ 243 w 633"/>
              <a:gd name="T73" fmla="*/ 102 h 2020"/>
              <a:gd name="T74" fmla="*/ 390 w 633"/>
              <a:gd name="T75" fmla="*/ 102 h 20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633" h="2020">
                <a:moveTo>
                  <a:pt x="390" y="0"/>
                </a:moveTo>
                <a:lnTo>
                  <a:pt x="243" y="0"/>
                </a:lnTo>
                <a:lnTo>
                  <a:pt x="243" y="0"/>
                </a:lnTo>
                <a:cubicBezTo>
                  <a:pt x="125" y="0"/>
                  <a:pt x="27" y="92"/>
                  <a:pt x="19" y="210"/>
                </a:cubicBezTo>
                <a:lnTo>
                  <a:pt x="19" y="210"/>
                </a:lnTo>
                <a:cubicBezTo>
                  <a:pt x="0" y="504"/>
                  <a:pt x="3" y="801"/>
                  <a:pt x="29" y="1094"/>
                </a:cubicBezTo>
                <a:lnTo>
                  <a:pt x="29" y="1094"/>
                </a:lnTo>
                <a:cubicBezTo>
                  <a:pt x="53" y="1357"/>
                  <a:pt x="96" y="1622"/>
                  <a:pt x="156" y="1879"/>
                </a:cubicBezTo>
                <a:lnTo>
                  <a:pt x="156" y="1879"/>
                </a:lnTo>
                <a:cubicBezTo>
                  <a:pt x="167" y="1959"/>
                  <a:pt x="236" y="2019"/>
                  <a:pt x="317" y="2019"/>
                </a:cubicBezTo>
                <a:lnTo>
                  <a:pt x="317" y="2019"/>
                </a:lnTo>
                <a:cubicBezTo>
                  <a:pt x="391" y="2019"/>
                  <a:pt x="456" y="1965"/>
                  <a:pt x="476" y="1886"/>
                </a:cubicBezTo>
                <a:lnTo>
                  <a:pt x="476" y="1885"/>
                </a:lnTo>
                <a:lnTo>
                  <a:pt x="476" y="1884"/>
                </a:lnTo>
                <a:lnTo>
                  <a:pt x="476" y="1884"/>
                </a:lnTo>
                <a:cubicBezTo>
                  <a:pt x="540" y="1610"/>
                  <a:pt x="583" y="1328"/>
                  <a:pt x="607" y="1047"/>
                </a:cubicBezTo>
                <a:lnTo>
                  <a:pt x="607" y="1047"/>
                </a:lnTo>
                <a:cubicBezTo>
                  <a:pt x="629" y="770"/>
                  <a:pt x="632" y="488"/>
                  <a:pt x="614" y="210"/>
                </a:cubicBezTo>
                <a:lnTo>
                  <a:pt x="614" y="210"/>
                </a:lnTo>
                <a:cubicBezTo>
                  <a:pt x="607" y="93"/>
                  <a:pt x="508" y="0"/>
                  <a:pt x="390" y="0"/>
                </a:cubicBezTo>
                <a:close/>
                <a:moveTo>
                  <a:pt x="390" y="102"/>
                </a:moveTo>
                <a:lnTo>
                  <a:pt x="390" y="102"/>
                </a:lnTo>
                <a:cubicBezTo>
                  <a:pt x="455" y="102"/>
                  <a:pt x="508" y="152"/>
                  <a:pt x="512" y="217"/>
                </a:cubicBezTo>
                <a:lnTo>
                  <a:pt x="512" y="217"/>
                </a:lnTo>
                <a:cubicBezTo>
                  <a:pt x="528" y="458"/>
                  <a:pt x="529" y="735"/>
                  <a:pt x="505" y="1039"/>
                </a:cubicBezTo>
                <a:lnTo>
                  <a:pt x="505" y="1039"/>
                </a:lnTo>
                <a:cubicBezTo>
                  <a:pt x="479" y="1349"/>
                  <a:pt x="432" y="1625"/>
                  <a:pt x="377" y="1861"/>
                </a:cubicBezTo>
                <a:lnTo>
                  <a:pt x="377" y="1861"/>
                </a:lnTo>
                <a:cubicBezTo>
                  <a:pt x="369" y="1894"/>
                  <a:pt x="344" y="1918"/>
                  <a:pt x="317" y="1918"/>
                </a:cubicBezTo>
                <a:lnTo>
                  <a:pt x="317" y="1918"/>
                </a:lnTo>
                <a:cubicBezTo>
                  <a:pt x="286" y="1918"/>
                  <a:pt x="259" y="1893"/>
                  <a:pt x="257" y="1861"/>
                </a:cubicBezTo>
                <a:lnTo>
                  <a:pt x="257" y="1861"/>
                </a:lnTo>
                <a:cubicBezTo>
                  <a:pt x="203" y="1636"/>
                  <a:pt x="157" y="1376"/>
                  <a:pt x="131" y="1085"/>
                </a:cubicBezTo>
                <a:lnTo>
                  <a:pt x="131" y="1085"/>
                </a:lnTo>
                <a:cubicBezTo>
                  <a:pt x="102" y="762"/>
                  <a:pt x="104" y="470"/>
                  <a:pt x="121" y="216"/>
                </a:cubicBezTo>
                <a:lnTo>
                  <a:pt x="121" y="216"/>
                </a:lnTo>
                <a:cubicBezTo>
                  <a:pt x="125" y="152"/>
                  <a:pt x="178" y="102"/>
                  <a:pt x="243" y="102"/>
                </a:cubicBezTo>
                <a:lnTo>
                  <a:pt x="390" y="10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>
              <a:latin typeface="Montserrat Light"/>
            </a:endParaRPr>
          </a:p>
        </p:txBody>
      </p:sp>
      <p:sp>
        <p:nvSpPr>
          <p:cNvPr id="44" name="Freeform 20"/>
          <p:cNvSpPr>
            <a:spLocks noChangeArrowheads="1"/>
          </p:cNvSpPr>
          <p:nvPr/>
        </p:nvSpPr>
        <p:spPr bwMode="auto">
          <a:xfrm>
            <a:off x="828119" y="3044036"/>
            <a:ext cx="650984" cy="618779"/>
          </a:xfrm>
          <a:custGeom>
            <a:avLst/>
            <a:gdLst>
              <a:gd name="T0" fmla="*/ 519 w 1039"/>
              <a:gd name="T1" fmla="*/ 1038 h 1039"/>
              <a:gd name="T2" fmla="*/ 519 w 1039"/>
              <a:gd name="T3" fmla="*/ 1038 h 1039"/>
              <a:gd name="T4" fmla="*/ 0 w 1039"/>
              <a:gd name="T5" fmla="*/ 520 h 1039"/>
              <a:gd name="T6" fmla="*/ 0 w 1039"/>
              <a:gd name="T7" fmla="*/ 520 h 1039"/>
              <a:gd name="T8" fmla="*/ 519 w 1039"/>
              <a:gd name="T9" fmla="*/ 0 h 1039"/>
              <a:gd name="T10" fmla="*/ 519 w 1039"/>
              <a:gd name="T11" fmla="*/ 0 h 1039"/>
              <a:gd name="T12" fmla="*/ 1038 w 1039"/>
              <a:gd name="T13" fmla="*/ 520 h 1039"/>
              <a:gd name="T14" fmla="*/ 1038 w 1039"/>
              <a:gd name="T15" fmla="*/ 520 h 1039"/>
              <a:gd name="T16" fmla="*/ 519 w 1039"/>
              <a:gd name="T17" fmla="*/ 1038 h 10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39" h="1039">
                <a:moveTo>
                  <a:pt x="519" y="1038"/>
                </a:moveTo>
                <a:lnTo>
                  <a:pt x="519" y="1038"/>
                </a:lnTo>
                <a:cubicBezTo>
                  <a:pt x="233" y="1038"/>
                  <a:pt x="0" y="805"/>
                  <a:pt x="0" y="520"/>
                </a:cubicBezTo>
                <a:lnTo>
                  <a:pt x="0" y="520"/>
                </a:lnTo>
                <a:cubicBezTo>
                  <a:pt x="0" y="233"/>
                  <a:pt x="233" y="0"/>
                  <a:pt x="519" y="0"/>
                </a:cubicBezTo>
                <a:lnTo>
                  <a:pt x="519" y="0"/>
                </a:lnTo>
                <a:cubicBezTo>
                  <a:pt x="805" y="0"/>
                  <a:pt x="1038" y="233"/>
                  <a:pt x="1038" y="520"/>
                </a:cubicBezTo>
                <a:lnTo>
                  <a:pt x="1038" y="520"/>
                </a:lnTo>
                <a:cubicBezTo>
                  <a:pt x="1038" y="805"/>
                  <a:pt x="805" y="1038"/>
                  <a:pt x="519" y="1038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>
              <a:latin typeface="Montserrat Light"/>
            </a:endParaRPr>
          </a:p>
        </p:txBody>
      </p:sp>
      <p:sp>
        <p:nvSpPr>
          <p:cNvPr id="45" name="Freeform 21"/>
          <p:cNvSpPr>
            <a:spLocks noChangeArrowheads="1"/>
          </p:cNvSpPr>
          <p:nvPr/>
        </p:nvSpPr>
        <p:spPr bwMode="auto">
          <a:xfrm>
            <a:off x="796655" y="3012572"/>
            <a:ext cx="714426" cy="679083"/>
          </a:xfrm>
          <a:custGeom>
            <a:avLst/>
            <a:gdLst>
              <a:gd name="T0" fmla="*/ 570 w 1142"/>
              <a:gd name="T1" fmla="*/ 0 h 1141"/>
              <a:gd name="T2" fmla="*/ 570 w 1142"/>
              <a:gd name="T3" fmla="*/ 0 h 1141"/>
              <a:gd name="T4" fmla="*/ 0 w 1142"/>
              <a:gd name="T5" fmla="*/ 571 h 1141"/>
              <a:gd name="T6" fmla="*/ 0 w 1142"/>
              <a:gd name="T7" fmla="*/ 571 h 1141"/>
              <a:gd name="T8" fmla="*/ 570 w 1142"/>
              <a:gd name="T9" fmla="*/ 1140 h 1141"/>
              <a:gd name="T10" fmla="*/ 570 w 1142"/>
              <a:gd name="T11" fmla="*/ 1140 h 1141"/>
              <a:gd name="T12" fmla="*/ 1141 w 1142"/>
              <a:gd name="T13" fmla="*/ 571 h 1141"/>
              <a:gd name="T14" fmla="*/ 1141 w 1142"/>
              <a:gd name="T15" fmla="*/ 571 h 1141"/>
              <a:gd name="T16" fmla="*/ 570 w 1142"/>
              <a:gd name="T17" fmla="*/ 0 h 1141"/>
              <a:gd name="T18" fmla="*/ 570 w 1142"/>
              <a:gd name="T19" fmla="*/ 102 h 1141"/>
              <a:gd name="T20" fmla="*/ 570 w 1142"/>
              <a:gd name="T21" fmla="*/ 102 h 1141"/>
              <a:gd name="T22" fmla="*/ 1039 w 1142"/>
              <a:gd name="T23" fmla="*/ 571 h 1141"/>
              <a:gd name="T24" fmla="*/ 1039 w 1142"/>
              <a:gd name="T25" fmla="*/ 571 h 1141"/>
              <a:gd name="T26" fmla="*/ 570 w 1142"/>
              <a:gd name="T27" fmla="*/ 1038 h 1141"/>
              <a:gd name="T28" fmla="*/ 570 w 1142"/>
              <a:gd name="T29" fmla="*/ 1038 h 1141"/>
              <a:gd name="T30" fmla="*/ 101 w 1142"/>
              <a:gd name="T31" fmla="*/ 571 h 1141"/>
              <a:gd name="T32" fmla="*/ 101 w 1142"/>
              <a:gd name="T33" fmla="*/ 571 h 1141"/>
              <a:gd name="T34" fmla="*/ 570 w 1142"/>
              <a:gd name="T35" fmla="*/ 102 h 1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42" h="1141">
                <a:moveTo>
                  <a:pt x="570" y="0"/>
                </a:moveTo>
                <a:lnTo>
                  <a:pt x="570" y="0"/>
                </a:lnTo>
                <a:cubicBezTo>
                  <a:pt x="256" y="0"/>
                  <a:pt x="0" y="256"/>
                  <a:pt x="0" y="571"/>
                </a:cubicBezTo>
                <a:lnTo>
                  <a:pt x="0" y="571"/>
                </a:lnTo>
                <a:cubicBezTo>
                  <a:pt x="0" y="884"/>
                  <a:pt x="256" y="1140"/>
                  <a:pt x="570" y="1140"/>
                </a:cubicBezTo>
                <a:lnTo>
                  <a:pt x="570" y="1140"/>
                </a:lnTo>
                <a:cubicBezTo>
                  <a:pt x="885" y="1140"/>
                  <a:pt x="1141" y="884"/>
                  <a:pt x="1141" y="571"/>
                </a:cubicBezTo>
                <a:lnTo>
                  <a:pt x="1141" y="571"/>
                </a:lnTo>
                <a:cubicBezTo>
                  <a:pt x="1141" y="256"/>
                  <a:pt x="885" y="0"/>
                  <a:pt x="570" y="0"/>
                </a:cubicBezTo>
                <a:close/>
                <a:moveTo>
                  <a:pt x="570" y="102"/>
                </a:moveTo>
                <a:lnTo>
                  <a:pt x="570" y="102"/>
                </a:lnTo>
                <a:cubicBezTo>
                  <a:pt x="829" y="102"/>
                  <a:pt x="1039" y="312"/>
                  <a:pt x="1039" y="571"/>
                </a:cubicBezTo>
                <a:lnTo>
                  <a:pt x="1039" y="571"/>
                </a:lnTo>
                <a:cubicBezTo>
                  <a:pt x="1039" y="828"/>
                  <a:pt x="829" y="1038"/>
                  <a:pt x="570" y="1038"/>
                </a:cubicBezTo>
                <a:lnTo>
                  <a:pt x="570" y="1038"/>
                </a:lnTo>
                <a:cubicBezTo>
                  <a:pt x="311" y="1038"/>
                  <a:pt x="101" y="828"/>
                  <a:pt x="101" y="571"/>
                </a:cubicBezTo>
                <a:lnTo>
                  <a:pt x="101" y="571"/>
                </a:lnTo>
                <a:cubicBezTo>
                  <a:pt x="101" y="312"/>
                  <a:pt x="311" y="102"/>
                  <a:pt x="570" y="10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>
              <a:latin typeface="Montserrat Light"/>
            </a:endParaRPr>
          </a:p>
        </p:txBody>
      </p:sp>
      <p:sp>
        <p:nvSpPr>
          <p:cNvPr id="445" name="Freeform 400"/>
          <p:cNvSpPr>
            <a:spLocks noChangeArrowheads="1"/>
          </p:cNvSpPr>
          <p:nvPr/>
        </p:nvSpPr>
        <p:spPr bwMode="auto">
          <a:xfrm>
            <a:off x="3098723" y="2330867"/>
            <a:ext cx="2747371" cy="256951"/>
          </a:xfrm>
          <a:custGeom>
            <a:avLst/>
            <a:gdLst>
              <a:gd name="T0" fmla="*/ 4177 w 4393"/>
              <a:gd name="T1" fmla="*/ 430 h 431"/>
              <a:gd name="T2" fmla="*/ 215 w 4393"/>
              <a:gd name="T3" fmla="*/ 430 h 431"/>
              <a:gd name="T4" fmla="*/ 215 w 4393"/>
              <a:gd name="T5" fmla="*/ 430 h 431"/>
              <a:gd name="T6" fmla="*/ 0 w 4393"/>
              <a:gd name="T7" fmla="*/ 215 h 431"/>
              <a:gd name="T8" fmla="*/ 0 w 4393"/>
              <a:gd name="T9" fmla="*/ 215 h 431"/>
              <a:gd name="T10" fmla="*/ 215 w 4393"/>
              <a:gd name="T11" fmla="*/ 0 h 431"/>
              <a:gd name="T12" fmla="*/ 4177 w 4393"/>
              <a:gd name="T13" fmla="*/ 0 h 431"/>
              <a:gd name="T14" fmla="*/ 4177 w 4393"/>
              <a:gd name="T15" fmla="*/ 0 h 431"/>
              <a:gd name="T16" fmla="*/ 4392 w 4393"/>
              <a:gd name="T17" fmla="*/ 215 h 431"/>
              <a:gd name="T18" fmla="*/ 4392 w 4393"/>
              <a:gd name="T19" fmla="*/ 215 h 431"/>
              <a:gd name="T20" fmla="*/ 4177 w 4393"/>
              <a:gd name="T21" fmla="*/ 430 h 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93" h="431">
                <a:moveTo>
                  <a:pt x="4177" y="430"/>
                </a:moveTo>
                <a:lnTo>
                  <a:pt x="215" y="430"/>
                </a:lnTo>
                <a:lnTo>
                  <a:pt x="215" y="430"/>
                </a:lnTo>
                <a:cubicBezTo>
                  <a:pt x="96" y="430"/>
                  <a:pt x="0" y="334"/>
                  <a:pt x="0" y="215"/>
                </a:cubicBezTo>
                <a:lnTo>
                  <a:pt x="0" y="215"/>
                </a:lnTo>
                <a:cubicBezTo>
                  <a:pt x="0" y="96"/>
                  <a:pt x="96" y="0"/>
                  <a:pt x="215" y="0"/>
                </a:cubicBezTo>
                <a:lnTo>
                  <a:pt x="4177" y="0"/>
                </a:lnTo>
                <a:lnTo>
                  <a:pt x="4177" y="0"/>
                </a:lnTo>
                <a:cubicBezTo>
                  <a:pt x="4296" y="0"/>
                  <a:pt x="4392" y="96"/>
                  <a:pt x="4392" y="215"/>
                </a:cubicBezTo>
                <a:lnTo>
                  <a:pt x="4392" y="215"/>
                </a:lnTo>
                <a:cubicBezTo>
                  <a:pt x="4392" y="334"/>
                  <a:pt x="4296" y="430"/>
                  <a:pt x="4177" y="430"/>
                </a:cubicBezTo>
              </a:path>
            </a:pathLst>
          </a:custGeom>
          <a:solidFill>
            <a:schemeClr val="bg1">
              <a:lumMod val="50000"/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>
              <a:latin typeface="Montserrat Light"/>
            </a:endParaRPr>
          </a:p>
        </p:txBody>
      </p:sp>
      <p:sp>
        <p:nvSpPr>
          <p:cNvPr id="446" name="Freeform 401"/>
          <p:cNvSpPr>
            <a:spLocks noChangeArrowheads="1"/>
          </p:cNvSpPr>
          <p:nvPr/>
        </p:nvSpPr>
        <p:spPr bwMode="auto">
          <a:xfrm>
            <a:off x="3098723" y="3041413"/>
            <a:ext cx="2747371" cy="256951"/>
          </a:xfrm>
          <a:custGeom>
            <a:avLst/>
            <a:gdLst>
              <a:gd name="T0" fmla="*/ 4177 w 4393"/>
              <a:gd name="T1" fmla="*/ 430 h 431"/>
              <a:gd name="T2" fmla="*/ 215 w 4393"/>
              <a:gd name="T3" fmla="*/ 430 h 431"/>
              <a:gd name="T4" fmla="*/ 215 w 4393"/>
              <a:gd name="T5" fmla="*/ 430 h 431"/>
              <a:gd name="T6" fmla="*/ 0 w 4393"/>
              <a:gd name="T7" fmla="*/ 215 h 431"/>
              <a:gd name="T8" fmla="*/ 0 w 4393"/>
              <a:gd name="T9" fmla="*/ 215 h 431"/>
              <a:gd name="T10" fmla="*/ 0 w 4393"/>
              <a:gd name="T11" fmla="*/ 215 h 431"/>
              <a:gd name="T12" fmla="*/ 215 w 4393"/>
              <a:gd name="T13" fmla="*/ 0 h 431"/>
              <a:gd name="T14" fmla="*/ 4177 w 4393"/>
              <a:gd name="T15" fmla="*/ 0 h 431"/>
              <a:gd name="T16" fmla="*/ 4177 w 4393"/>
              <a:gd name="T17" fmla="*/ 0 h 431"/>
              <a:gd name="T18" fmla="*/ 4392 w 4393"/>
              <a:gd name="T19" fmla="*/ 215 h 431"/>
              <a:gd name="T20" fmla="*/ 4392 w 4393"/>
              <a:gd name="T21" fmla="*/ 215 h 431"/>
              <a:gd name="T22" fmla="*/ 4392 w 4393"/>
              <a:gd name="T23" fmla="*/ 215 h 431"/>
              <a:gd name="T24" fmla="*/ 4177 w 4393"/>
              <a:gd name="T25" fmla="*/ 430 h 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393" h="431">
                <a:moveTo>
                  <a:pt x="4177" y="430"/>
                </a:moveTo>
                <a:lnTo>
                  <a:pt x="215" y="430"/>
                </a:lnTo>
                <a:lnTo>
                  <a:pt x="215" y="430"/>
                </a:lnTo>
                <a:cubicBezTo>
                  <a:pt x="96" y="430"/>
                  <a:pt x="0" y="334"/>
                  <a:pt x="0" y="215"/>
                </a:cubicBezTo>
                <a:lnTo>
                  <a:pt x="0" y="215"/>
                </a:lnTo>
                <a:lnTo>
                  <a:pt x="0" y="215"/>
                </a:lnTo>
                <a:cubicBezTo>
                  <a:pt x="0" y="96"/>
                  <a:pt x="96" y="0"/>
                  <a:pt x="215" y="0"/>
                </a:cubicBezTo>
                <a:lnTo>
                  <a:pt x="4177" y="0"/>
                </a:lnTo>
                <a:lnTo>
                  <a:pt x="4177" y="0"/>
                </a:lnTo>
                <a:cubicBezTo>
                  <a:pt x="4296" y="0"/>
                  <a:pt x="4392" y="96"/>
                  <a:pt x="4392" y="215"/>
                </a:cubicBezTo>
                <a:lnTo>
                  <a:pt x="4392" y="215"/>
                </a:lnTo>
                <a:lnTo>
                  <a:pt x="4392" y="215"/>
                </a:lnTo>
                <a:cubicBezTo>
                  <a:pt x="4392" y="334"/>
                  <a:pt x="4296" y="430"/>
                  <a:pt x="4177" y="430"/>
                </a:cubicBezTo>
              </a:path>
            </a:pathLst>
          </a:custGeom>
          <a:solidFill>
            <a:schemeClr val="bg1">
              <a:lumMod val="50000"/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>
              <a:latin typeface="Montserrat Light"/>
            </a:endParaRPr>
          </a:p>
        </p:txBody>
      </p:sp>
      <p:sp>
        <p:nvSpPr>
          <p:cNvPr id="447" name="Freeform 402"/>
          <p:cNvSpPr>
            <a:spLocks noChangeArrowheads="1"/>
          </p:cNvSpPr>
          <p:nvPr/>
        </p:nvSpPr>
        <p:spPr bwMode="auto">
          <a:xfrm>
            <a:off x="3098723" y="3893546"/>
            <a:ext cx="2747371" cy="256951"/>
          </a:xfrm>
          <a:custGeom>
            <a:avLst/>
            <a:gdLst>
              <a:gd name="T0" fmla="*/ 4177 w 4393"/>
              <a:gd name="T1" fmla="*/ 432 h 433"/>
              <a:gd name="T2" fmla="*/ 215 w 4393"/>
              <a:gd name="T3" fmla="*/ 432 h 433"/>
              <a:gd name="T4" fmla="*/ 215 w 4393"/>
              <a:gd name="T5" fmla="*/ 432 h 433"/>
              <a:gd name="T6" fmla="*/ 0 w 4393"/>
              <a:gd name="T7" fmla="*/ 215 h 433"/>
              <a:gd name="T8" fmla="*/ 0 w 4393"/>
              <a:gd name="T9" fmla="*/ 215 h 433"/>
              <a:gd name="T10" fmla="*/ 215 w 4393"/>
              <a:gd name="T11" fmla="*/ 0 h 433"/>
              <a:gd name="T12" fmla="*/ 4177 w 4393"/>
              <a:gd name="T13" fmla="*/ 0 h 433"/>
              <a:gd name="T14" fmla="*/ 4177 w 4393"/>
              <a:gd name="T15" fmla="*/ 0 h 433"/>
              <a:gd name="T16" fmla="*/ 4392 w 4393"/>
              <a:gd name="T17" fmla="*/ 215 h 433"/>
              <a:gd name="T18" fmla="*/ 4392 w 4393"/>
              <a:gd name="T19" fmla="*/ 215 h 433"/>
              <a:gd name="T20" fmla="*/ 4177 w 4393"/>
              <a:gd name="T21" fmla="*/ 432 h 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93" h="433">
                <a:moveTo>
                  <a:pt x="4177" y="432"/>
                </a:moveTo>
                <a:lnTo>
                  <a:pt x="215" y="432"/>
                </a:lnTo>
                <a:lnTo>
                  <a:pt x="215" y="432"/>
                </a:lnTo>
                <a:cubicBezTo>
                  <a:pt x="96" y="432"/>
                  <a:pt x="0" y="335"/>
                  <a:pt x="0" y="215"/>
                </a:cubicBezTo>
                <a:lnTo>
                  <a:pt x="0" y="215"/>
                </a:lnTo>
                <a:cubicBezTo>
                  <a:pt x="0" y="97"/>
                  <a:pt x="96" y="0"/>
                  <a:pt x="215" y="0"/>
                </a:cubicBezTo>
                <a:lnTo>
                  <a:pt x="4177" y="0"/>
                </a:lnTo>
                <a:lnTo>
                  <a:pt x="4177" y="0"/>
                </a:lnTo>
                <a:cubicBezTo>
                  <a:pt x="4296" y="0"/>
                  <a:pt x="4392" y="97"/>
                  <a:pt x="4392" y="215"/>
                </a:cubicBezTo>
                <a:lnTo>
                  <a:pt x="4392" y="215"/>
                </a:lnTo>
                <a:cubicBezTo>
                  <a:pt x="4392" y="335"/>
                  <a:pt x="4296" y="432"/>
                  <a:pt x="4177" y="432"/>
                </a:cubicBezTo>
              </a:path>
            </a:pathLst>
          </a:custGeom>
          <a:solidFill>
            <a:schemeClr val="bg1">
              <a:lumMod val="50000"/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>
              <a:latin typeface="Montserrat Light"/>
            </a:endParaRPr>
          </a:p>
        </p:txBody>
      </p:sp>
      <p:sp>
        <p:nvSpPr>
          <p:cNvPr id="448" name="Freeform 403"/>
          <p:cNvSpPr>
            <a:spLocks noChangeArrowheads="1"/>
          </p:cNvSpPr>
          <p:nvPr/>
        </p:nvSpPr>
        <p:spPr bwMode="auto">
          <a:xfrm>
            <a:off x="3098723" y="4643422"/>
            <a:ext cx="2747371" cy="256951"/>
          </a:xfrm>
          <a:custGeom>
            <a:avLst/>
            <a:gdLst>
              <a:gd name="T0" fmla="*/ 4177 w 4393"/>
              <a:gd name="T1" fmla="*/ 430 h 431"/>
              <a:gd name="T2" fmla="*/ 215 w 4393"/>
              <a:gd name="T3" fmla="*/ 430 h 431"/>
              <a:gd name="T4" fmla="*/ 215 w 4393"/>
              <a:gd name="T5" fmla="*/ 430 h 431"/>
              <a:gd name="T6" fmla="*/ 0 w 4393"/>
              <a:gd name="T7" fmla="*/ 215 h 431"/>
              <a:gd name="T8" fmla="*/ 0 w 4393"/>
              <a:gd name="T9" fmla="*/ 215 h 431"/>
              <a:gd name="T10" fmla="*/ 215 w 4393"/>
              <a:gd name="T11" fmla="*/ 0 h 431"/>
              <a:gd name="T12" fmla="*/ 4177 w 4393"/>
              <a:gd name="T13" fmla="*/ 0 h 431"/>
              <a:gd name="T14" fmla="*/ 4177 w 4393"/>
              <a:gd name="T15" fmla="*/ 0 h 431"/>
              <a:gd name="T16" fmla="*/ 4392 w 4393"/>
              <a:gd name="T17" fmla="*/ 215 h 431"/>
              <a:gd name="T18" fmla="*/ 4392 w 4393"/>
              <a:gd name="T19" fmla="*/ 215 h 431"/>
              <a:gd name="T20" fmla="*/ 4177 w 4393"/>
              <a:gd name="T21" fmla="*/ 430 h 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93" h="431">
                <a:moveTo>
                  <a:pt x="4177" y="430"/>
                </a:moveTo>
                <a:lnTo>
                  <a:pt x="215" y="430"/>
                </a:lnTo>
                <a:lnTo>
                  <a:pt x="215" y="430"/>
                </a:lnTo>
                <a:cubicBezTo>
                  <a:pt x="96" y="430"/>
                  <a:pt x="0" y="334"/>
                  <a:pt x="0" y="215"/>
                </a:cubicBezTo>
                <a:lnTo>
                  <a:pt x="0" y="215"/>
                </a:lnTo>
                <a:cubicBezTo>
                  <a:pt x="0" y="96"/>
                  <a:pt x="96" y="0"/>
                  <a:pt x="215" y="0"/>
                </a:cubicBezTo>
                <a:lnTo>
                  <a:pt x="4177" y="0"/>
                </a:lnTo>
                <a:lnTo>
                  <a:pt x="4177" y="0"/>
                </a:lnTo>
                <a:cubicBezTo>
                  <a:pt x="4296" y="0"/>
                  <a:pt x="4392" y="96"/>
                  <a:pt x="4392" y="215"/>
                </a:cubicBezTo>
                <a:lnTo>
                  <a:pt x="4392" y="215"/>
                </a:lnTo>
                <a:cubicBezTo>
                  <a:pt x="4392" y="334"/>
                  <a:pt x="4296" y="430"/>
                  <a:pt x="4177" y="430"/>
                </a:cubicBezTo>
              </a:path>
            </a:pathLst>
          </a:custGeom>
          <a:solidFill>
            <a:schemeClr val="bg1">
              <a:lumMod val="50000"/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>
              <a:latin typeface="Montserrat Light"/>
            </a:endParaRPr>
          </a:p>
        </p:txBody>
      </p:sp>
      <p:sp>
        <p:nvSpPr>
          <p:cNvPr id="449" name="Freeform 404"/>
          <p:cNvSpPr>
            <a:spLocks noChangeArrowheads="1"/>
          </p:cNvSpPr>
          <p:nvPr/>
        </p:nvSpPr>
        <p:spPr bwMode="auto">
          <a:xfrm>
            <a:off x="3098723" y="5566347"/>
            <a:ext cx="2747371" cy="256951"/>
          </a:xfrm>
          <a:custGeom>
            <a:avLst/>
            <a:gdLst>
              <a:gd name="T0" fmla="*/ 4177 w 4393"/>
              <a:gd name="T1" fmla="*/ 431 h 432"/>
              <a:gd name="T2" fmla="*/ 215 w 4393"/>
              <a:gd name="T3" fmla="*/ 431 h 432"/>
              <a:gd name="T4" fmla="*/ 215 w 4393"/>
              <a:gd name="T5" fmla="*/ 431 h 432"/>
              <a:gd name="T6" fmla="*/ 0 w 4393"/>
              <a:gd name="T7" fmla="*/ 215 h 432"/>
              <a:gd name="T8" fmla="*/ 0 w 4393"/>
              <a:gd name="T9" fmla="*/ 215 h 432"/>
              <a:gd name="T10" fmla="*/ 215 w 4393"/>
              <a:gd name="T11" fmla="*/ 0 h 432"/>
              <a:gd name="T12" fmla="*/ 4177 w 4393"/>
              <a:gd name="T13" fmla="*/ 0 h 432"/>
              <a:gd name="T14" fmla="*/ 4177 w 4393"/>
              <a:gd name="T15" fmla="*/ 0 h 432"/>
              <a:gd name="T16" fmla="*/ 4392 w 4393"/>
              <a:gd name="T17" fmla="*/ 215 h 432"/>
              <a:gd name="T18" fmla="*/ 4392 w 4393"/>
              <a:gd name="T19" fmla="*/ 215 h 432"/>
              <a:gd name="T20" fmla="*/ 4177 w 4393"/>
              <a:gd name="T21" fmla="*/ 431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93" h="432">
                <a:moveTo>
                  <a:pt x="4177" y="431"/>
                </a:moveTo>
                <a:lnTo>
                  <a:pt x="215" y="431"/>
                </a:lnTo>
                <a:lnTo>
                  <a:pt x="215" y="431"/>
                </a:lnTo>
                <a:cubicBezTo>
                  <a:pt x="96" y="431"/>
                  <a:pt x="0" y="335"/>
                  <a:pt x="0" y="215"/>
                </a:cubicBezTo>
                <a:lnTo>
                  <a:pt x="0" y="215"/>
                </a:lnTo>
                <a:cubicBezTo>
                  <a:pt x="0" y="97"/>
                  <a:pt x="96" y="0"/>
                  <a:pt x="215" y="0"/>
                </a:cubicBezTo>
                <a:lnTo>
                  <a:pt x="4177" y="0"/>
                </a:lnTo>
                <a:lnTo>
                  <a:pt x="4177" y="0"/>
                </a:lnTo>
                <a:cubicBezTo>
                  <a:pt x="4296" y="0"/>
                  <a:pt x="4392" y="97"/>
                  <a:pt x="4392" y="215"/>
                </a:cubicBezTo>
                <a:lnTo>
                  <a:pt x="4392" y="215"/>
                </a:lnTo>
                <a:cubicBezTo>
                  <a:pt x="4392" y="335"/>
                  <a:pt x="4296" y="431"/>
                  <a:pt x="4177" y="431"/>
                </a:cubicBezTo>
              </a:path>
            </a:pathLst>
          </a:custGeom>
          <a:solidFill>
            <a:schemeClr val="bg1">
              <a:lumMod val="50000"/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>
              <a:latin typeface="Montserrat Light"/>
            </a:endParaRPr>
          </a:p>
        </p:txBody>
      </p:sp>
      <p:sp>
        <p:nvSpPr>
          <p:cNvPr id="450" name="Freeform 405"/>
          <p:cNvSpPr>
            <a:spLocks noChangeArrowheads="1"/>
          </p:cNvSpPr>
          <p:nvPr/>
        </p:nvSpPr>
        <p:spPr bwMode="auto">
          <a:xfrm>
            <a:off x="3098723" y="2330867"/>
            <a:ext cx="1031644" cy="256951"/>
          </a:xfrm>
          <a:custGeom>
            <a:avLst/>
            <a:gdLst>
              <a:gd name="T0" fmla="*/ 1434 w 1650"/>
              <a:gd name="T1" fmla="*/ 430 h 431"/>
              <a:gd name="T2" fmla="*/ 215 w 1650"/>
              <a:gd name="T3" fmla="*/ 430 h 431"/>
              <a:gd name="T4" fmla="*/ 215 w 1650"/>
              <a:gd name="T5" fmla="*/ 430 h 431"/>
              <a:gd name="T6" fmla="*/ 0 w 1650"/>
              <a:gd name="T7" fmla="*/ 215 h 431"/>
              <a:gd name="T8" fmla="*/ 0 w 1650"/>
              <a:gd name="T9" fmla="*/ 215 h 431"/>
              <a:gd name="T10" fmla="*/ 215 w 1650"/>
              <a:gd name="T11" fmla="*/ 0 h 431"/>
              <a:gd name="T12" fmla="*/ 1434 w 1650"/>
              <a:gd name="T13" fmla="*/ 0 h 431"/>
              <a:gd name="T14" fmla="*/ 1434 w 1650"/>
              <a:gd name="T15" fmla="*/ 0 h 431"/>
              <a:gd name="T16" fmla="*/ 1649 w 1650"/>
              <a:gd name="T17" fmla="*/ 215 h 431"/>
              <a:gd name="T18" fmla="*/ 1649 w 1650"/>
              <a:gd name="T19" fmla="*/ 215 h 431"/>
              <a:gd name="T20" fmla="*/ 1434 w 1650"/>
              <a:gd name="T21" fmla="*/ 430 h 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650" h="431">
                <a:moveTo>
                  <a:pt x="1434" y="430"/>
                </a:moveTo>
                <a:lnTo>
                  <a:pt x="215" y="430"/>
                </a:lnTo>
                <a:lnTo>
                  <a:pt x="215" y="430"/>
                </a:lnTo>
                <a:cubicBezTo>
                  <a:pt x="96" y="430"/>
                  <a:pt x="0" y="334"/>
                  <a:pt x="0" y="215"/>
                </a:cubicBezTo>
                <a:lnTo>
                  <a:pt x="0" y="215"/>
                </a:lnTo>
                <a:cubicBezTo>
                  <a:pt x="0" y="96"/>
                  <a:pt x="96" y="0"/>
                  <a:pt x="215" y="0"/>
                </a:cubicBezTo>
                <a:lnTo>
                  <a:pt x="1434" y="0"/>
                </a:lnTo>
                <a:lnTo>
                  <a:pt x="1434" y="0"/>
                </a:lnTo>
                <a:cubicBezTo>
                  <a:pt x="1553" y="0"/>
                  <a:pt x="1649" y="96"/>
                  <a:pt x="1649" y="215"/>
                </a:cubicBezTo>
                <a:lnTo>
                  <a:pt x="1649" y="215"/>
                </a:lnTo>
                <a:cubicBezTo>
                  <a:pt x="1649" y="334"/>
                  <a:pt x="1553" y="430"/>
                  <a:pt x="1434" y="43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>
              <a:latin typeface="Montserrat Light"/>
            </a:endParaRPr>
          </a:p>
        </p:txBody>
      </p:sp>
      <p:sp>
        <p:nvSpPr>
          <p:cNvPr id="451" name="Freeform 406"/>
          <p:cNvSpPr>
            <a:spLocks noChangeArrowheads="1"/>
          </p:cNvSpPr>
          <p:nvPr/>
        </p:nvSpPr>
        <p:spPr bwMode="auto">
          <a:xfrm>
            <a:off x="3098723" y="3041413"/>
            <a:ext cx="2347403" cy="256951"/>
          </a:xfrm>
          <a:custGeom>
            <a:avLst/>
            <a:gdLst>
              <a:gd name="T0" fmla="*/ 3536 w 3752"/>
              <a:gd name="T1" fmla="*/ 430 h 431"/>
              <a:gd name="T2" fmla="*/ 215 w 3752"/>
              <a:gd name="T3" fmla="*/ 430 h 431"/>
              <a:gd name="T4" fmla="*/ 215 w 3752"/>
              <a:gd name="T5" fmla="*/ 430 h 431"/>
              <a:gd name="T6" fmla="*/ 0 w 3752"/>
              <a:gd name="T7" fmla="*/ 215 h 431"/>
              <a:gd name="T8" fmla="*/ 0 w 3752"/>
              <a:gd name="T9" fmla="*/ 215 h 431"/>
              <a:gd name="T10" fmla="*/ 0 w 3752"/>
              <a:gd name="T11" fmla="*/ 215 h 431"/>
              <a:gd name="T12" fmla="*/ 215 w 3752"/>
              <a:gd name="T13" fmla="*/ 0 h 431"/>
              <a:gd name="T14" fmla="*/ 3536 w 3752"/>
              <a:gd name="T15" fmla="*/ 0 h 431"/>
              <a:gd name="T16" fmla="*/ 3536 w 3752"/>
              <a:gd name="T17" fmla="*/ 0 h 431"/>
              <a:gd name="T18" fmla="*/ 3751 w 3752"/>
              <a:gd name="T19" fmla="*/ 215 h 431"/>
              <a:gd name="T20" fmla="*/ 3751 w 3752"/>
              <a:gd name="T21" fmla="*/ 215 h 431"/>
              <a:gd name="T22" fmla="*/ 3751 w 3752"/>
              <a:gd name="T23" fmla="*/ 215 h 431"/>
              <a:gd name="T24" fmla="*/ 3536 w 3752"/>
              <a:gd name="T25" fmla="*/ 430 h 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752" h="431">
                <a:moveTo>
                  <a:pt x="3536" y="430"/>
                </a:moveTo>
                <a:lnTo>
                  <a:pt x="215" y="430"/>
                </a:lnTo>
                <a:lnTo>
                  <a:pt x="215" y="430"/>
                </a:lnTo>
                <a:cubicBezTo>
                  <a:pt x="96" y="430"/>
                  <a:pt x="0" y="334"/>
                  <a:pt x="0" y="215"/>
                </a:cubicBezTo>
                <a:lnTo>
                  <a:pt x="0" y="215"/>
                </a:lnTo>
                <a:lnTo>
                  <a:pt x="0" y="215"/>
                </a:lnTo>
                <a:cubicBezTo>
                  <a:pt x="0" y="96"/>
                  <a:pt x="96" y="0"/>
                  <a:pt x="215" y="0"/>
                </a:cubicBezTo>
                <a:lnTo>
                  <a:pt x="3536" y="0"/>
                </a:lnTo>
                <a:lnTo>
                  <a:pt x="3536" y="0"/>
                </a:lnTo>
                <a:cubicBezTo>
                  <a:pt x="3655" y="0"/>
                  <a:pt x="3751" y="96"/>
                  <a:pt x="3751" y="215"/>
                </a:cubicBezTo>
                <a:lnTo>
                  <a:pt x="3751" y="215"/>
                </a:lnTo>
                <a:lnTo>
                  <a:pt x="3751" y="215"/>
                </a:lnTo>
                <a:cubicBezTo>
                  <a:pt x="3751" y="334"/>
                  <a:pt x="3655" y="430"/>
                  <a:pt x="3536" y="43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>
              <a:latin typeface="Montserrat Light"/>
            </a:endParaRPr>
          </a:p>
        </p:txBody>
      </p:sp>
      <p:sp>
        <p:nvSpPr>
          <p:cNvPr id="452" name="Freeform 407"/>
          <p:cNvSpPr>
            <a:spLocks noChangeArrowheads="1"/>
          </p:cNvSpPr>
          <p:nvPr/>
        </p:nvSpPr>
        <p:spPr bwMode="auto">
          <a:xfrm>
            <a:off x="3098723" y="3893546"/>
            <a:ext cx="1445404" cy="256951"/>
          </a:xfrm>
          <a:custGeom>
            <a:avLst/>
            <a:gdLst>
              <a:gd name="T0" fmla="*/ 2093 w 2310"/>
              <a:gd name="T1" fmla="*/ 432 h 433"/>
              <a:gd name="T2" fmla="*/ 215 w 2310"/>
              <a:gd name="T3" fmla="*/ 432 h 433"/>
              <a:gd name="T4" fmla="*/ 215 w 2310"/>
              <a:gd name="T5" fmla="*/ 432 h 433"/>
              <a:gd name="T6" fmla="*/ 0 w 2310"/>
              <a:gd name="T7" fmla="*/ 215 h 433"/>
              <a:gd name="T8" fmla="*/ 0 w 2310"/>
              <a:gd name="T9" fmla="*/ 215 h 433"/>
              <a:gd name="T10" fmla="*/ 215 w 2310"/>
              <a:gd name="T11" fmla="*/ 0 h 433"/>
              <a:gd name="T12" fmla="*/ 2093 w 2310"/>
              <a:gd name="T13" fmla="*/ 0 h 433"/>
              <a:gd name="T14" fmla="*/ 2093 w 2310"/>
              <a:gd name="T15" fmla="*/ 0 h 433"/>
              <a:gd name="T16" fmla="*/ 2309 w 2310"/>
              <a:gd name="T17" fmla="*/ 215 h 433"/>
              <a:gd name="T18" fmla="*/ 2309 w 2310"/>
              <a:gd name="T19" fmla="*/ 215 h 433"/>
              <a:gd name="T20" fmla="*/ 2093 w 2310"/>
              <a:gd name="T21" fmla="*/ 432 h 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10" h="433">
                <a:moveTo>
                  <a:pt x="2093" y="432"/>
                </a:moveTo>
                <a:lnTo>
                  <a:pt x="215" y="432"/>
                </a:lnTo>
                <a:lnTo>
                  <a:pt x="215" y="432"/>
                </a:lnTo>
                <a:cubicBezTo>
                  <a:pt x="96" y="432"/>
                  <a:pt x="0" y="335"/>
                  <a:pt x="0" y="215"/>
                </a:cubicBezTo>
                <a:lnTo>
                  <a:pt x="0" y="215"/>
                </a:lnTo>
                <a:cubicBezTo>
                  <a:pt x="0" y="97"/>
                  <a:pt x="96" y="0"/>
                  <a:pt x="215" y="0"/>
                </a:cubicBezTo>
                <a:lnTo>
                  <a:pt x="2093" y="0"/>
                </a:lnTo>
                <a:lnTo>
                  <a:pt x="2093" y="0"/>
                </a:lnTo>
                <a:cubicBezTo>
                  <a:pt x="2212" y="0"/>
                  <a:pt x="2309" y="97"/>
                  <a:pt x="2309" y="215"/>
                </a:cubicBezTo>
                <a:lnTo>
                  <a:pt x="2309" y="215"/>
                </a:lnTo>
                <a:cubicBezTo>
                  <a:pt x="2309" y="335"/>
                  <a:pt x="2212" y="432"/>
                  <a:pt x="2093" y="43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>
              <a:latin typeface="Montserrat Light"/>
            </a:endParaRPr>
          </a:p>
        </p:txBody>
      </p:sp>
      <p:sp>
        <p:nvSpPr>
          <p:cNvPr id="453" name="Freeform 408"/>
          <p:cNvSpPr>
            <a:spLocks noChangeArrowheads="1"/>
          </p:cNvSpPr>
          <p:nvPr/>
        </p:nvSpPr>
        <p:spPr bwMode="auto">
          <a:xfrm>
            <a:off x="3098722" y="4643422"/>
            <a:ext cx="331009" cy="256951"/>
          </a:xfrm>
          <a:custGeom>
            <a:avLst/>
            <a:gdLst>
              <a:gd name="T0" fmla="*/ 312 w 528"/>
              <a:gd name="T1" fmla="*/ 430 h 431"/>
              <a:gd name="T2" fmla="*/ 215 w 528"/>
              <a:gd name="T3" fmla="*/ 430 h 431"/>
              <a:gd name="T4" fmla="*/ 215 w 528"/>
              <a:gd name="T5" fmla="*/ 430 h 431"/>
              <a:gd name="T6" fmla="*/ 0 w 528"/>
              <a:gd name="T7" fmla="*/ 215 h 431"/>
              <a:gd name="T8" fmla="*/ 0 w 528"/>
              <a:gd name="T9" fmla="*/ 215 h 431"/>
              <a:gd name="T10" fmla="*/ 215 w 528"/>
              <a:gd name="T11" fmla="*/ 0 h 431"/>
              <a:gd name="T12" fmla="*/ 312 w 528"/>
              <a:gd name="T13" fmla="*/ 0 h 431"/>
              <a:gd name="T14" fmla="*/ 312 w 528"/>
              <a:gd name="T15" fmla="*/ 0 h 431"/>
              <a:gd name="T16" fmla="*/ 527 w 528"/>
              <a:gd name="T17" fmla="*/ 215 h 431"/>
              <a:gd name="T18" fmla="*/ 527 w 528"/>
              <a:gd name="T19" fmla="*/ 215 h 431"/>
              <a:gd name="T20" fmla="*/ 312 w 528"/>
              <a:gd name="T21" fmla="*/ 430 h 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28" h="431">
                <a:moveTo>
                  <a:pt x="312" y="430"/>
                </a:moveTo>
                <a:lnTo>
                  <a:pt x="215" y="430"/>
                </a:lnTo>
                <a:lnTo>
                  <a:pt x="215" y="430"/>
                </a:lnTo>
                <a:cubicBezTo>
                  <a:pt x="96" y="430"/>
                  <a:pt x="0" y="334"/>
                  <a:pt x="0" y="215"/>
                </a:cubicBezTo>
                <a:lnTo>
                  <a:pt x="0" y="215"/>
                </a:lnTo>
                <a:cubicBezTo>
                  <a:pt x="0" y="96"/>
                  <a:pt x="96" y="0"/>
                  <a:pt x="215" y="0"/>
                </a:cubicBezTo>
                <a:lnTo>
                  <a:pt x="312" y="0"/>
                </a:lnTo>
                <a:lnTo>
                  <a:pt x="312" y="0"/>
                </a:lnTo>
                <a:cubicBezTo>
                  <a:pt x="431" y="0"/>
                  <a:pt x="527" y="96"/>
                  <a:pt x="527" y="215"/>
                </a:cubicBezTo>
                <a:lnTo>
                  <a:pt x="527" y="215"/>
                </a:lnTo>
                <a:cubicBezTo>
                  <a:pt x="527" y="334"/>
                  <a:pt x="431" y="430"/>
                  <a:pt x="312" y="43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>
              <a:latin typeface="Montserrat Light"/>
            </a:endParaRPr>
          </a:p>
        </p:txBody>
      </p:sp>
      <p:sp>
        <p:nvSpPr>
          <p:cNvPr id="454" name="Freeform 409"/>
          <p:cNvSpPr>
            <a:spLocks noChangeArrowheads="1"/>
          </p:cNvSpPr>
          <p:nvPr/>
        </p:nvSpPr>
        <p:spPr bwMode="auto">
          <a:xfrm>
            <a:off x="3098723" y="5566347"/>
            <a:ext cx="2518423" cy="256951"/>
          </a:xfrm>
          <a:custGeom>
            <a:avLst/>
            <a:gdLst>
              <a:gd name="T0" fmla="*/ 3812 w 4028"/>
              <a:gd name="T1" fmla="*/ 431 h 432"/>
              <a:gd name="T2" fmla="*/ 215 w 4028"/>
              <a:gd name="T3" fmla="*/ 431 h 432"/>
              <a:gd name="T4" fmla="*/ 215 w 4028"/>
              <a:gd name="T5" fmla="*/ 431 h 432"/>
              <a:gd name="T6" fmla="*/ 0 w 4028"/>
              <a:gd name="T7" fmla="*/ 215 h 432"/>
              <a:gd name="T8" fmla="*/ 0 w 4028"/>
              <a:gd name="T9" fmla="*/ 215 h 432"/>
              <a:gd name="T10" fmla="*/ 215 w 4028"/>
              <a:gd name="T11" fmla="*/ 0 h 432"/>
              <a:gd name="T12" fmla="*/ 3812 w 4028"/>
              <a:gd name="T13" fmla="*/ 0 h 432"/>
              <a:gd name="T14" fmla="*/ 3812 w 4028"/>
              <a:gd name="T15" fmla="*/ 0 h 432"/>
              <a:gd name="T16" fmla="*/ 4027 w 4028"/>
              <a:gd name="T17" fmla="*/ 215 h 432"/>
              <a:gd name="T18" fmla="*/ 4027 w 4028"/>
              <a:gd name="T19" fmla="*/ 215 h 432"/>
              <a:gd name="T20" fmla="*/ 3812 w 4028"/>
              <a:gd name="T21" fmla="*/ 431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028" h="432">
                <a:moveTo>
                  <a:pt x="3812" y="431"/>
                </a:moveTo>
                <a:lnTo>
                  <a:pt x="215" y="431"/>
                </a:lnTo>
                <a:lnTo>
                  <a:pt x="215" y="431"/>
                </a:lnTo>
                <a:cubicBezTo>
                  <a:pt x="96" y="431"/>
                  <a:pt x="0" y="335"/>
                  <a:pt x="0" y="215"/>
                </a:cubicBezTo>
                <a:lnTo>
                  <a:pt x="0" y="215"/>
                </a:lnTo>
                <a:cubicBezTo>
                  <a:pt x="0" y="97"/>
                  <a:pt x="96" y="0"/>
                  <a:pt x="215" y="0"/>
                </a:cubicBezTo>
                <a:lnTo>
                  <a:pt x="3812" y="0"/>
                </a:lnTo>
                <a:lnTo>
                  <a:pt x="3812" y="0"/>
                </a:lnTo>
                <a:cubicBezTo>
                  <a:pt x="3931" y="0"/>
                  <a:pt x="4027" y="97"/>
                  <a:pt x="4027" y="215"/>
                </a:cubicBezTo>
                <a:lnTo>
                  <a:pt x="4027" y="215"/>
                </a:lnTo>
                <a:cubicBezTo>
                  <a:pt x="4027" y="335"/>
                  <a:pt x="3931" y="431"/>
                  <a:pt x="3812" y="43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>
              <a:latin typeface="Montserrat Light"/>
            </a:endParaRPr>
          </a:p>
        </p:txBody>
      </p:sp>
      <p:sp>
        <p:nvSpPr>
          <p:cNvPr id="455" name="CuadroTexto 454"/>
          <p:cNvSpPr txBox="1"/>
          <p:nvPr/>
        </p:nvSpPr>
        <p:spPr>
          <a:xfrm>
            <a:off x="4357934" y="259009"/>
            <a:ext cx="41506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2"/>
                </a:solidFill>
                <a:latin typeface="Montserrat Light"/>
                <a:ea typeface="Lato Heavy" charset="0"/>
                <a:cs typeface="Lato Heavy" charset="0"/>
              </a:rPr>
              <a:t>Revenue Model</a:t>
            </a:r>
          </a:p>
        </p:txBody>
      </p:sp>
      <p:sp>
        <p:nvSpPr>
          <p:cNvPr id="456" name="CuadroTexto 455"/>
          <p:cNvSpPr txBox="1"/>
          <p:nvPr/>
        </p:nvSpPr>
        <p:spPr>
          <a:xfrm>
            <a:off x="1227287" y="980174"/>
            <a:ext cx="10244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Montserrat Light"/>
                <a:ea typeface="Lato Light" charset="0"/>
                <a:cs typeface="Lato Light" charset="0"/>
              </a:rPr>
              <a:t>Direct &amp; Indirect Revenue Sources</a:t>
            </a:r>
          </a:p>
        </p:txBody>
      </p:sp>
      <p:sp>
        <p:nvSpPr>
          <p:cNvPr id="457" name="CuadroTexto 456"/>
          <p:cNvSpPr txBox="1"/>
          <p:nvPr/>
        </p:nvSpPr>
        <p:spPr>
          <a:xfrm>
            <a:off x="6348852" y="2196459"/>
            <a:ext cx="43251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Montserrat Light"/>
                <a:ea typeface="Lato" charset="0"/>
                <a:cs typeface="Lato" charset="0"/>
              </a:rPr>
              <a:t>Deposits</a:t>
            </a:r>
            <a:br>
              <a:rPr lang="en-US" sz="1600" b="1" dirty="0">
                <a:latin typeface="Montserrat Light"/>
                <a:ea typeface="Lato" charset="0"/>
                <a:cs typeface="Lato" charset="0"/>
              </a:rPr>
            </a:br>
            <a:r>
              <a:rPr lang="en-US" sz="1400" i="1" dirty="0">
                <a:latin typeface="Montserrat Light"/>
                <a:ea typeface="Lato" charset="0"/>
                <a:cs typeface="Lato" charset="0"/>
              </a:rPr>
              <a:t>1 month Rental as a refundable security deposit</a:t>
            </a:r>
            <a:endParaRPr lang="en-US" sz="1600" b="1" i="1" dirty="0">
              <a:latin typeface="Montserrat Light"/>
              <a:ea typeface="Lato" charset="0"/>
              <a:cs typeface="Lato" charset="0"/>
            </a:endParaRPr>
          </a:p>
        </p:txBody>
      </p:sp>
      <p:sp>
        <p:nvSpPr>
          <p:cNvPr id="459" name="CuadroTexto 458"/>
          <p:cNvSpPr txBox="1"/>
          <p:nvPr/>
        </p:nvSpPr>
        <p:spPr>
          <a:xfrm>
            <a:off x="6348852" y="2897938"/>
            <a:ext cx="42035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Montserrat Light"/>
                <a:ea typeface="Lato" charset="0"/>
                <a:cs typeface="Lato" charset="0"/>
              </a:rPr>
              <a:t>Value Added Services, Community Model</a:t>
            </a:r>
            <a:br>
              <a:rPr lang="en-US" sz="1600" b="1" dirty="0">
                <a:latin typeface="Montserrat Light"/>
                <a:ea typeface="Lato" charset="0"/>
                <a:cs typeface="Lato" charset="0"/>
              </a:rPr>
            </a:br>
            <a:r>
              <a:rPr lang="en-US" sz="1400" i="1" dirty="0">
                <a:latin typeface="Montserrat Light"/>
                <a:ea typeface="Lato" charset="0"/>
                <a:cs typeface="Lato" charset="0"/>
              </a:rPr>
              <a:t>Top ups of Food, Laundry, Electricity, Transport</a:t>
            </a:r>
            <a:endParaRPr lang="en-US" sz="1600" b="1" i="1" dirty="0">
              <a:latin typeface="Montserrat Light"/>
              <a:ea typeface="Lato" charset="0"/>
              <a:cs typeface="Lato" charset="0"/>
            </a:endParaRPr>
          </a:p>
        </p:txBody>
      </p:sp>
      <p:sp>
        <p:nvSpPr>
          <p:cNvPr id="461" name="CuadroTexto 460"/>
          <p:cNvSpPr txBox="1"/>
          <p:nvPr/>
        </p:nvSpPr>
        <p:spPr>
          <a:xfrm>
            <a:off x="6348852" y="3808635"/>
            <a:ext cx="58431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Montserrat Light"/>
                <a:ea typeface="Lato" charset="0"/>
                <a:cs typeface="Lato" charset="0"/>
              </a:rPr>
              <a:t>Cross Sales of Services including Canteen, Housekeeping</a:t>
            </a:r>
            <a:br>
              <a:rPr lang="en-US" sz="1600" b="1" dirty="0">
                <a:latin typeface="Montserrat Light"/>
                <a:ea typeface="Lato" charset="0"/>
                <a:cs typeface="Lato" charset="0"/>
              </a:rPr>
            </a:br>
            <a:r>
              <a:rPr lang="en-US" sz="1400" i="1" dirty="0">
                <a:latin typeface="Montserrat Light"/>
                <a:ea typeface="Lato" charset="0"/>
                <a:cs typeface="Lato" charset="0"/>
              </a:rPr>
              <a:t>College Canteen, Staff Meals, Campus Housekeeping</a:t>
            </a:r>
            <a:endParaRPr lang="en-US" sz="1600" b="1" i="1" dirty="0">
              <a:latin typeface="Montserrat Light"/>
              <a:ea typeface="Lato" charset="0"/>
              <a:cs typeface="Lato" charset="0"/>
            </a:endParaRPr>
          </a:p>
        </p:txBody>
      </p:sp>
      <p:sp>
        <p:nvSpPr>
          <p:cNvPr id="463" name="CuadroTexto 462"/>
          <p:cNvSpPr txBox="1"/>
          <p:nvPr/>
        </p:nvSpPr>
        <p:spPr>
          <a:xfrm>
            <a:off x="6348852" y="4512243"/>
            <a:ext cx="58431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Montserrat Light"/>
                <a:ea typeface="Lato" charset="0"/>
                <a:cs typeface="Lato" charset="0"/>
              </a:rPr>
              <a:t>Use of Property for Off–Season (Vacation)</a:t>
            </a:r>
          </a:p>
          <a:p>
            <a:r>
              <a:rPr lang="en-US" sz="1400" i="1" dirty="0">
                <a:latin typeface="Montserrat Light"/>
                <a:ea typeface="Lato" charset="0"/>
                <a:cs typeface="Lato" charset="0"/>
              </a:rPr>
              <a:t>Summer Camps, Events, Short Stays, </a:t>
            </a:r>
            <a:r>
              <a:rPr lang="en-US" sz="1400" i="1" dirty="0" err="1">
                <a:latin typeface="Montserrat Light"/>
                <a:ea typeface="Lato" charset="0"/>
                <a:cs typeface="Lato" charset="0"/>
              </a:rPr>
              <a:t>AirBnB</a:t>
            </a:r>
            <a:endParaRPr lang="en-US" sz="1200" i="1" dirty="0">
              <a:latin typeface="Montserrat Light"/>
              <a:ea typeface="Lato" charset="0"/>
              <a:cs typeface="Lato" charset="0"/>
            </a:endParaRPr>
          </a:p>
        </p:txBody>
      </p:sp>
      <p:sp>
        <p:nvSpPr>
          <p:cNvPr id="465" name="CuadroTexto 464"/>
          <p:cNvSpPr txBox="1"/>
          <p:nvPr/>
        </p:nvSpPr>
        <p:spPr>
          <a:xfrm>
            <a:off x="6348852" y="5215006"/>
            <a:ext cx="58431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Montserrat Light"/>
                <a:ea typeface="Lato" charset="0"/>
                <a:cs typeface="Lato" charset="0"/>
              </a:rPr>
              <a:t>Subscription via Minimum Guarantee  </a:t>
            </a:r>
            <a:br>
              <a:rPr lang="en-US" sz="1600" b="1" dirty="0">
                <a:latin typeface="Montserrat Light"/>
                <a:ea typeface="Lato" charset="0"/>
                <a:cs typeface="Lato" charset="0"/>
              </a:rPr>
            </a:br>
            <a:r>
              <a:rPr lang="en-US" sz="1600" b="1" dirty="0">
                <a:latin typeface="Montserrat Light"/>
                <a:ea typeface="Lato" charset="0"/>
                <a:cs typeface="Lato" charset="0"/>
              </a:rPr>
              <a:t>(Student Fees or Management Fees)</a:t>
            </a:r>
            <a:br>
              <a:rPr lang="en-US" sz="1600" b="1" dirty="0">
                <a:latin typeface="Montserrat Light"/>
                <a:ea typeface="Lato" charset="0"/>
                <a:cs typeface="Lato" charset="0"/>
              </a:rPr>
            </a:br>
            <a:r>
              <a:rPr lang="en-US" sz="1400" i="1" dirty="0">
                <a:latin typeface="Montserrat Light"/>
                <a:ea typeface="Lato" charset="0"/>
                <a:cs typeface="Lato" charset="0"/>
              </a:rPr>
              <a:t>Lease to Operate – 10500 / Month onwards</a:t>
            </a:r>
          </a:p>
          <a:p>
            <a:r>
              <a:rPr lang="en-US" sz="1400" i="1" dirty="0">
                <a:latin typeface="Montserrat Light"/>
                <a:ea typeface="Lato" charset="0"/>
                <a:cs typeface="Lato" charset="0"/>
              </a:rPr>
              <a:t>Management Contract – 6500 / Month onwards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348852" y="6367533"/>
            <a:ext cx="6741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Brand </a:t>
            </a:r>
            <a:r>
              <a:rPr lang="en-IN" b="1" dirty="0">
                <a:solidFill>
                  <a:srgbClr val="FF0000"/>
                </a:solidFill>
              </a:rPr>
              <a:t>KhanePe</a:t>
            </a:r>
            <a:r>
              <a:rPr lang="en-IN" dirty="0">
                <a:solidFill>
                  <a:srgbClr val="FF0000"/>
                </a:solidFill>
              </a:rPr>
              <a:t>, already established for College Canteens</a:t>
            </a:r>
          </a:p>
        </p:txBody>
      </p:sp>
    </p:spTree>
    <p:extLst>
      <p:ext uri="{BB962C8B-B14F-4D97-AF65-F5344CB8AC3E}">
        <p14:creationId xmlns:p14="http://schemas.microsoft.com/office/powerpoint/2010/main" val="19430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CuadroTexto 454"/>
          <p:cNvSpPr txBox="1"/>
          <p:nvPr/>
        </p:nvSpPr>
        <p:spPr>
          <a:xfrm>
            <a:off x="3098722" y="222461"/>
            <a:ext cx="5809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2"/>
                </a:solidFill>
                <a:latin typeface="Montserrat Light"/>
                <a:ea typeface="Lato Heavy" charset="0"/>
                <a:cs typeface="Lato Heavy" charset="0"/>
              </a:rPr>
              <a:t>Go To Market Strategy</a:t>
            </a:r>
          </a:p>
        </p:txBody>
      </p:sp>
      <p:sp>
        <p:nvSpPr>
          <p:cNvPr id="456" name="CuadroTexto 455"/>
          <p:cNvSpPr txBox="1"/>
          <p:nvPr/>
        </p:nvSpPr>
        <p:spPr>
          <a:xfrm>
            <a:off x="828119" y="980012"/>
            <a:ext cx="10244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Montserrat Light"/>
                <a:ea typeface="Lato Light" charset="0"/>
                <a:cs typeface="Lato Light" charset="0"/>
              </a:rPr>
              <a:t>How we will make in-roads?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548825"/>
              </p:ext>
            </p:extLst>
          </p:nvPr>
        </p:nvGraphicFramePr>
        <p:xfrm>
          <a:off x="724277" y="1815135"/>
          <a:ext cx="10836999" cy="4472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09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0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374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73332">
                <a:tc>
                  <a:txBody>
                    <a:bodyPr/>
                    <a:lstStyle/>
                    <a:p>
                      <a:pPr algn="ctr"/>
                      <a:endParaRPr lang="en-IN" sz="1600" dirty="0">
                        <a:latin typeface="Montserra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latin typeface="Montserrat"/>
                        </a:rPr>
                        <a:t>Introduction &amp; Early Days</a:t>
                      </a:r>
                      <a:br>
                        <a:rPr lang="en-IN" sz="1600" dirty="0">
                          <a:latin typeface="Montserrat"/>
                        </a:rPr>
                      </a:br>
                      <a:r>
                        <a:rPr lang="en-IN" sz="1600" dirty="0">
                          <a:latin typeface="Montserrat"/>
                        </a:rPr>
                        <a:t>(</a:t>
                      </a:r>
                      <a:r>
                        <a:rPr lang="en-IN" sz="1600" dirty="0" err="1">
                          <a:latin typeface="Montserrat"/>
                        </a:rPr>
                        <a:t>Upto</a:t>
                      </a:r>
                      <a:r>
                        <a:rPr lang="en-IN" sz="1600" dirty="0">
                          <a:latin typeface="Montserrat"/>
                        </a:rPr>
                        <a:t> 1000 Beds)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latin typeface="Montserrat"/>
                        </a:rPr>
                        <a:t>Growth Stage</a:t>
                      </a:r>
                      <a:br>
                        <a:rPr lang="en-IN" sz="1600" dirty="0">
                          <a:latin typeface="Montserrat"/>
                        </a:rPr>
                      </a:br>
                      <a:r>
                        <a:rPr lang="en-IN" sz="1600" dirty="0">
                          <a:latin typeface="Montserrat"/>
                        </a:rPr>
                        <a:t>(</a:t>
                      </a:r>
                      <a:r>
                        <a:rPr lang="en-IN" sz="1600" dirty="0" err="1">
                          <a:latin typeface="Montserrat"/>
                        </a:rPr>
                        <a:t>upto</a:t>
                      </a:r>
                      <a:r>
                        <a:rPr lang="en-IN" sz="1600" dirty="0">
                          <a:latin typeface="Montserrat"/>
                        </a:rPr>
                        <a:t> 4500 Beds)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108">
                <a:tc>
                  <a:txBody>
                    <a:bodyPr/>
                    <a:lstStyle/>
                    <a:p>
                      <a:r>
                        <a:rPr lang="en-IN" sz="1400" b="1" dirty="0">
                          <a:latin typeface="Montserrat"/>
                        </a:rPr>
                        <a:t>Focus </a:t>
                      </a:r>
                      <a:br>
                        <a:rPr lang="en-IN" sz="1400" b="1" dirty="0">
                          <a:latin typeface="Montserrat"/>
                        </a:rPr>
                      </a:br>
                      <a:r>
                        <a:rPr lang="en-IN" sz="1400" b="1" dirty="0">
                          <a:latin typeface="Montserrat"/>
                        </a:rPr>
                        <a:t>(Geographically &amp; Size)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1400" dirty="0">
                          <a:latin typeface="Montserrat"/>
                        </a:rPr>
                        <a:t>Ahmedabad,</a:t>
                      </a:r>
                      <a:r>
                        <a:rPr lang="en-IN" sz="1400" baseline="0" dirty="0">
                          <a:latin typeface="Montserrat"/>
                        </a:rPr>
                        <a:t> Rajkot, Gandhinagar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1400" baseline="0" dirty="0">
                          <a:latin typeface="Montserrat"/>
                        </a:rPr>
                        <a:t>Campuses with 75 – 350 Beds Capacity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1400" baseline="0" dirty="0">
                          <a:latin typeface="Montserrat"/>
                        </a:rPr>
                        <a:t>Both LTO &amp; Management Contract Model (30:70 Ratio)</a:t>
                      </a:r>
                      <a:br>
                        <a:rPr lang="en-IN" sz="1400" baseline="0" dirty="0">
                          <a:latin typeface="Montserrat"/>
                        </a:rPr>
                      </a:br>
                      <a:endParaRPr lang="en-IN" sz="1400" dirty="0"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1400" dirty="0">
                          <a:latin typeface="Montserrat"/>
                        </a:rPr>
                        <a:t>West &amp; Central India (Including MP, Rajasthan &amp; Maharashtra)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1400" dirty="0">
                          <a:latin typeface="Montserrat"/>
                        </a:rPr>
                        <a:t>Campuses</a:t>
                      </a:r>
                      <a:r>
                        <a:rPr lang="en-IN" sz="1400" baseline="0" dirty="0">
                          <a:latin typeface="Montserrat"/>
                        </a:rPr>
                        <a:t> with 400+ Beds Capacity</a:t>
                      </a:r>
                      <a:endParaRPr lang="en-IN" sz="1400" dirty="0">
                        <a:latin typeface="Montserrat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400" baseline="0" dirty="0">
                          <a:latin typeface="Montserrat"/>
                        </a:rPr>
                        <a:t>Both LTO &amp; Management Contract Model (30:70 Ratio)</a:t>
                      </a:r>
                      <a:br>
                        <a:rPr lang="en-IN" sz="1400" baseline="0" dirty="0">
                          <a:latin typeface="Montserrat"/>
                        </a:rPr>
                      </a:br>
                      <a:endParaRPr lang="en-IN" sz="1400" dirty="0"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108">
                <a:tc>
                  <a:txBody>
                    <a:bodyPr/>
                    <a:lstStyle/>
                    <a:p>
                      <a:r>
                        <a:rPr lang="en-IN" sz="1400" b="1" dirty="0">
                          <a:latin typeface="Montserrat"/>
                        </a:rPr>
                        <a:t>Lead</a:t>
                      </a:r>
                      <a:r>
                        <a:rPr lang="en-IN" sz="1400" b="1" baseline="0" dirty="0">
                          <a:latin typeface="Montserrat"/>
                        </a:rPr>
                        <a:t> Identification</a:t>
                      </a:r>
                      <a:endParaRPr lang="en-IN" sz="1400" b="1" dirty="0"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1400" dirty="0">
                          <a:latin typeface="Montserrat"/>
                        </a:rPr>
                        <a:t>Already Identified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1400" dirty="0">
                          <a:latin typeface="Montserrat"/>
                        </a:rPr>
                        <a:t>Few</a:t>
                      </a:r>
                      <a:r>
                        <a:rPr lang="en-IN" sz="1400" baseline="0" dirty="0">
                          <a:latin typeface="Montserrat"/>
                        </a:rPr>
                        <a:t> Identified</a:t>
                      </a:r>
                      <a:endParaRPr lang="en-IN" sz="1400" dirty="0"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108">
                <a:tc>
                  <a:txBody>
                    <a:bodyPr/>
                    <a:lstStyle/>
                    <a:p>
                      <a:r>
                        <a:rPr lang="en-IN" sz="1400" b="1" dirty="0">
                          <a:latin typeface="Montserrat"/>
                        </a:rPr>
                        <a:t>Lead Generation &amp; Entry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1400" dirty="0">
                          <a:latin typeface="Montserrat"/>
                        </a:rPr>
                        <a:t>Initial Negotiation</a:t>
                      </a:r>
                      <a:r>
                        <a:rPr lang="en-IN" sz="1400" baseline="0" dirty="0">
                          <a:latin typeface="Montserrat"/>
                        </a:rPr>
                        <a:t> &amp; Discussion ON</a:t>
                      </a:r>
                      <a:endParaRPr lang="en-IN" sz="1400" dirty="0"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1400" dirty="0">
                          <a:latin typeface="Montserrat"/>
                        </a:rPr>
                        <a:t>Existing Clients Referral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1400" dirty="0">
                          <a:latin typeface="Montserrat"/>
                        </a:rPr>
                        <a:t>Business</a:t>
                      </a:r>
                      <a:r>
                        <a:rPr lang="en-IN" sz="1400" baseline="0" dirty="0">
                          <a:latin typeface="Montserrat"/>
                        </a:rPr>
                        <a:t> Development Activity including Cold Sales Strategy</a:t>
                      </a:r>
                      <a:endParaRPr lang="en-IN" sz="1400" dirty="0"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108">
                <a:tc>
                  <a:txBody>
                    <a:bodyPr/>
                    <a:lstStyle/>
                    <a:p>
                      <a:r>
                        <a:rPr lang="en-IN" sz="1400" b="1" dirty="0">
                          <a:latin typeface="Montserrat"/>
                        </a:rPr>
                        <a:t>Miscellaneous 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1400" dirty="0">
                          <a:latin typeface="Montserrat"/>
                        </a:rPr>
                        <a:t>Warden Training Seminar</a:t>
                      </a:r>
                      <a:r>
                        <a:rPr lang="en-IN" sz="1400" baseline="0" dirty="0">
                          <a:latin typeface="Montserrat"/>
                        </a:rPr>
                        <a:t> / Webinar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1400" baseline="0" dirty="0">
                          <a:latin typeface="Montserrat"/>
                        </a:rPr>
                        <a:t>Sponsorships to College Clubs, Events, Awards &amp; Societies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1400" baseline="0" dirty="0">
                          <a:latin typeface="Montserrat"/>
                        </a:rPr>
                        <a:t>PR Tactics </a:t>
                      </a:r>
                      <a:endParaRPr lang="en-IN" sz="1400" dirty="0">
                        <a:latin typeface="Montserra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400" baseline="0" dirty="0">
                          <a:latin typeface="Montserrat"/>
                        </a:rPr>
                        <a:t>B-Plan / Case Studies Competition in Colleges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1400" dirty="0">
                          <a:latin typeface="Montserrat"/>
                        </a:rPr>
                        <a:t>College Placements &amp; Internships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1400" dirty="0">
                          <a:latin typeface="Montserrat"/>
                        </a:rPr>
                        <a:t>Hostel</a:t>
                      </a:r>
                      <a:r>
                        <a:rPr lang="en-IN" sz="1400" baseline="0" dirty="0">
                          <a:latin typeface="Montserrat"/>
                        </a:rPr>
                        <a:t> Fund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1400" baseline="0" dirty="0">
                          <a:latin typeface="Montserrat"/>
                        </a:rPr>
                        <a:t>PR Tactics</a:t>
                      </a:r>
                      <a:endParaRPr lang="en-IN" sz="1400" dirty="0">
                        <a:latin typeface="Montserra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95799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adroTexto 350">
            <a:extLst>
              <a:ext uri="{FF2B5EF4-FFF2-40B4-BE49-F238E27FC236}">
                <a16:creationId xmlns:a16="http://schemas.microsoft.com/office/drawing/2014/main" id="{3BF992D1-2984-6E4F-A325-62F4187B0AF4}"/>
              </a:ext>
            </a:extLst>
          </p:cNvPr>
          <p:cNvSpPr txBox="1"/>
          <p:nvPr/>
        </p:nvSpPr>
        <p:spPr>
          <a:xfrm>
            <a:off x="4851126" y="511095"/>
            <a:ext cx="24897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Roadmap</a:t>
            </a:r>
          </a:p>
        </p:txBody>
      </p:sp>
      <p:sp>
        <p:nvSpPr>
          <p:cNvPr id="34" name="Line 2">
            <a:extLst>
              <a:ext uri="{FF2B5EF4-FFF2-40B4-BE49-F238E27FC236}">
                <a16:creationId xmlns:a16="http://schemas.microsoft.com/office/drawing/2014/main" id="{81FF5832-D5BC-574A-9A5A-5CB3CE539E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2625" y="5611368"/>
            <a:ext cx="10619582" cy="0"/>
          </a:xfrm>
          <a:prstGeom prst="line">
            <a:avLst/>
          </a:prstGeom>
          <a:noFill/>
          <a:ln w="50800" cap="flat" cmpd="sng">
            <a:solidFill>
              <a:schemeClr val="bg1">
                <a:lumMod val="85000"/>
              </a:schemeClr>
            </a:solidFill>
            <a:prstDash val="dash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400" tIns="25400" rIns="25400" bIns="25400" anchor="ctr"/>
          <a:lstStyle/>
          <a:p>
            <a:pPr algn="ctr" eaLnBrk="1">
              <a:defRPr/>
            </a:pPr>
            <a:endParaRPr lang="x-none" altLang="x-none" sz="1600">
              <a:latin typeface="Helvetica Light" charset="0"/>
              <a:ea typeface="Helvetica Light" charset="0"/>
              <a:cs typeface="Helvetica Light" charset="0"/>
              <a:sym typeface="Helvetica Light" charset="0"/>
            </a:endParaRPr>
          </a:p>
        </p:txBody>
      </p:sp>
      <p:sp>
        <p:nvSpPr>
          <p:cNvPr id="39" name="Oval 3">
            <a:extLst>
              <a:ext uri="{FF2B5EF4-FFF2-40B4-BE49-F238E27FC236}">
                <a16:creationId xmlns:a16="http://schemas.microsoft.com/office/drawing/2014/main" id="{1ADEA612-8395-7B4F-808B-033E707451B0}"/>
              </a:ext>
            </a:extLst>
          </p:cNvPr>
          <p:cNvSpPr>
            <a:spLocks/>
          </p:cNvSpPr>
          <p:nvPr/>
        </p:nvSpPr>
        <p:spPr bwMode="auto">
          <a:xfrm>
            <a:off x="2138616" y="5435156"/>
            <a:ext cx="351632" cy="35242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lIns="25400" tIns="25400" rIns="25400" bIns="25400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en-US" sz="1600">
              <a:solidFill>
                <a:srgbClr val="FFFFFF"/>
              </a:solidFill>
              <a:latin typeface="Montserrat"/>
              <a:sym typeface="Helvetica Light" panose="020B0403020202020204" pitchFamily="34" charset="0"/>
            </a:endParaRPr>
          </a:p>
        </p:txBody>
      </p:sp>
      <p:sp>
        <p:nvSpPr>
          <p:cNvPr id="40" name="Oval 4">
            <a:extLst>
              <a:ext uri="{FF2B5EF4-FFF2-40B4-BE49-F238E27FC236}">
                <a16:creationId xmlns:a16="http://schemas.microsoft.com/office/drawing/2014/main" id="{A2731A2B-0427-AB45-B569-24CD3BA292A1}"/>
              </a:ext>
            </a:extLst>
          </p:cNvPr>
          <p:cNvSpPr>
            <a:spLocks/>
          </p:cNvSpPr>
          <p:nvPr/>
        </p:nvSpPr>
        <p:spPr bwMode="auto">
          <a:xfrm>
            <a:off x="3960871" y="5435156"/>
            <a:ext cx="351632" cy="35242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lIns="25400" tIns="25400" rIns="25400" bIns="25400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en-US" sz="1600">
              <a:solidFill>
                <a:srgbClr val="FFFFFF"/>
              </a:solidFill>
              <a:latin typeface="Montserrat"/>
              <a:sym typeface="Helvetica Light" panose="020B0403020202020204" pitchFamily="34" charset="0"/>
            </a:endParaRPr>
          </a:p>
        </p:txBody>
      </p:sp>
      <p:sp>
        <p:nvSpPr>
          <p:cNvPr id="41" name="Oval 5">
            <a:extLst>
              <a:ext uri="{FF2B5EF4-FFF2-40B4-BE49-F238E27FC236}">
                <a16:creationId xmlns:a16="http://schemas.microsoft.com/office/drawing/2014/main" id="{2C737DD4-6748-1446-BFC8-3EB98C4A523A}"/>
              </a:ext>
            </a:extLst>
          </p:cNvPr>
          <p:cNvSpPr>
            <a:spLocks/>
          </p:cNvSpPr>
          <p:nvPr/>
        </p:nvSpPr>
        <p:spPr bwMode="auto">
          <a:xfrm>
            <a:off x="5736725" y="5435156"/>
            <a:ext cx="351632" cy="352425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lIns="25400" tIns="25400" rIns="25400" bIns="25400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en-US" sz="1600">
              <a:solidFill>
                <a:srgbClr val="FFFFFF"/>
              </a:solidFill>
              <a:latin typeface="Montserrat"/>
              <a:sym typeface="Helvetica Light" panose="020B0403020202020204" pitchFamily="34" charset="0"/>
            </a:endParaRPr>
          </a:p>
        </p:txBody>
      </p:sp>
      <p:sp>
        <p:nvSpPr>
          <p:cNvPr id="42" name="Oval 6">
            <a:extLst>
              <a:ext uri="{FF2B5EF4-FFF2-40B4-BE49-F238E27FC236}">
                <a16:creationId xmlns:a16="http://schemas.microsoft.com/office/drawing/2014/main" id="{165E2D08-A8A0-6A48-AB68-A3E3B4296690}"/>
              </a:ext>
            </a:extLst>
          </p:cNvPr>
          <p:cNvSpPr>
            <a:spLocks/>
          </p:cNvSpPr>
          <p:nvPr/>
        </p:nvSpPr>
        <p:spPr bwMode="auto">
          <a:xfrm>
            <a:off x="7537614" y="5435156"/>
            <a:ext cx="351632" cy="352425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lIns="25400" tIns="25400" rIns="25400" bIns="25400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en-US" sz="1600">
              <a:solidFill>
                <a:srgbClr val="FFFFFF"/>
              </a:solidFill>
              <a:latin typeface="Montserrat"/>
              <a:sym typeface="Helvetica Light" panose="020B0403020202020204" pitchFamily="34" charset="0"/>
            </a:endParaRPr>
          </a:p>
        </p:txBody>
      </p:sp>
      <p:sp>
        <p:nvSpPr>
          <p:cNvPr id="43" name="Oval 7">
            <a:extLst>
              <a:ext uri="{FF2B5EF4-FFF2-40B4-BE49-F238E27FC236}">
                <a16:creationId xmlns:a16="http://schemas.microsoft.com/office/drawing/2014/main" id="{48EBD4BB-AAB2-AD40-A597-836D95DD61ED}"/>
              </a:ext>
            </a:extLst>
          </p:cNvPr>
          <p:cNvSpPr>
            <a:spLocks/>
          </p:cNvSpPr>
          <p:nvPr/>
        </p:nvSpPr>
        <p:spPr bwMode="auto">
          <a:xfrm>
            <a:off x="9336733" y="5435156"/>
            <a:ext cx="351632" cy="352425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lIns="25400" tIns="25400" rIns="25400" bIns="25400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en-US" sz="1600">
              <a:solidFill>
                <a:srgbClr val="FFFFFF"/>
              </a:solidFill>
              <a:latin typeface="Montserrat"/>
              <a:sym typeface="Helvetica Light" panose="020B0403020202020204" pitchFamily="34" charset="0"/>
            </a:endParaRPr>
          </a:p>
        </p:txBody>
      </p:sp>
      <p:sp>
        <p:nvSpPr>
          <p:cNvPr id="47" name="Oval 31">
            <a:extLst>
              <a:ext uri="{FF2B5EF4-FFF2-40B4-BE49-F238E27FC236}">
                <a16:creationId xmlns:a16="http://schemas.microsoft.com/office/drawing/2014/main" id="{E02B50C1-4065-2C47-A16D-748399D3F094}"/>
              </a:ext>
            </a:extLst>
          </p:cNvPr>
          <p:cNvSpPr>
            <a:spLocks/>
          </p:cNvSpPr>
          <p:nvPr/>
        </p:nvSpPr>
        <p:spPr bwMode="auto">
          <a:xfrm>
            <a:off x="2269585" y="5566918"/>
            <a:ext cx="88900" cy="88900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400" tIns="25400" rIns="25400" bIns="25400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en-US" sz="1600">
              <a:solidFill>
                <a:srgbClr val="FFFFFF"/>
              </a:solidFill>
              <a:latin typeface="Montserrat"/>
              <a:sym typeface="Helvetica Light" panose="020B0403020202020204" pitchFamily="34" charset="0"/>
            </a:endParaRPr>
          </a:p>
        </p:txBody>
      </p:sp>
      <p:sp>
        <p:nvSpPr>
          <p:cNvPr id="48" name="Oval 32">
            <a:extLst>
              <a:ext uri="{FF2B5EF4-FFF2-40B4-BE49-F238E27FC236}">
                <a16:creationId xmlns:a16="http://schemas.microsoft.com/office/drawing/2014/main" id="{7FC96911-0BB0-664E-9594-9828E0287B93}"/>
              </a:ext>
            </a:extLst>
          </p:cNvPr>
          <p:cNvSpPr>
            <a:spLocks/>
          </p:cNvSpPr>
          <p:nvPr/>
        </p:nvSpPr>
        <p:spPr bwMode="auto">
          <a:xfrm>
            <a:off x="4091840" y="5566918"/>
            <a:ext cx="88900" cy="88900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400" tIns="25400" rIns="25400" bIns="25400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en-US" sz="1600">
              <a:solidFill>
                <a:srgbClr val="FFFFFF"/>
              </a:solidFill>
              <a:latin typeface="Montserrat"/>
              <a:sym typeface="Helvetica Light" panose="020B0403020202020204" pitchFamily="34" charset="0"/>
            </a:endParaRPr>
          </a:p>
        </p:txBody>
      </p:sp>
      <p:sp>
        <p:nvSpPr>
          <p:cNvPr id="49" name="Oval 33">
            <a:extLst>
              <a:ext uri="{FF2B5EF4-FFF2-40B4-BE49-F238E27FC236}">
                <a16:creationId xmlns:a16="http://schemas.microsoft.com/office/drawing/2014/main" id="{9B43CF57-FF5A-C34C-B1D5-0A56EF29C9DF}"/>
              </a:ext>
            </a:extLst>
          </p:cNvPr>
          <p:cNvSpPr>
            <a:spLocks/>
          </p:cNvSpPr>
          <p:nvPr/>
        </p:nvSpPr>
        <p:spPr bwMode="auto">
          <a:xfrm>
            <a:off x="5874044" y="5566918"/>
            <a:ext cx="88900" cy="88900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400" tIns="25400" rIns="25400" bIns="25400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en-US" sz="1600">
              <a:solidFill>
                <a:srgbClr val="FFFFFF"/>
              </a:solidFill>
              <a:latin typeface="Montserrat"/>
              <a:sym typeface="Helvetica Light" panose="020B0403020202020204" pitchFamily="34" charset="0"/>
            </a:endParaRPr>
          </a:p>
        </p:txBody>
      </p:sp>
      <p:sp>
        <p:nvSpPr>
          <p:cNvPr id="50" name="Oval 34">
            <a:extLst>
              <a:ext uri="{FF2B5EF4-FFF2-40B4-BE49-F238E27FC236}">
                <a16:creationId xmlns:a16="http://schemas.microsoft.com/office/drawing/2014/main" id="{9809C8A1-E44F-8A43-9589-24EA5ECC1F76}"/>
              </a:ext>
            </a:extLst>
          </p:cNvPr>
          <p:cNvSpPr>
            <a:spLocks/>
          </p:cNvSpPr>
          <p:nvPr/>
        </p:nvSpPr>
        <p:spPr bwMode="auto">
          <a:xfrm>
            <a:off x="7670171" y="5566918"/>
            <a:ext cx="88900" cy="88900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400" tIns="25400" rIns="25400" bIns="25400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en-US" sz="1600">
              <a:solidFill>
                <a:srgbClr val="FFFFFF"/>
              </a:solidFill>
              <a:latin typeface="Montserrat"/>
              <a:sym typeface="Helvetica Light" panose="020B0403020202020204" pitchFamily="34" charset="0"/>
            </a:endParaRPr>
          </a:p>
        </p:txBody>
      </p:sp>
      <p:sp>
        <p:nvSpPr>
          <p:cNvPr id="51" name="Oval 35">
            <a:extLst>
              <a:ext uri="{FF2B5EF4-FFF2-40B4-BE49-F238E27FC236}">
                <a16:creationId xmlns:a16="http://schemas.microsoft.com/office/drawing/2014/main" id="{76B6CA2A-94A0-8547-822E-5439FD5B04A5}"/>
              </a:ext>
            </a:extLst>
          </p:cNvPr>
          <p:cNvSpPr>
            <a:spLocks/>
          </p:cNvSpPr>
          <p:nvPr/>
        </p:nvSpPr>
        <p:spPr bwMode="auto">
          <a:xfrm>
            <a:off x="9469289" y="5566918"/>
            <a:ext cx="88900" cy="88900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400" tIns="25400" rIns="25400" bIns="25400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en-US" sz="1600">
              <a:solidFill>
                <a:srgbClr val="FFFFFF"/>
              </a:solidFill>
              <a:latin typeface="Montserrat"/>
              <a:sym typeface="Helvetica Light" panose="020B0403020202020204" pitchFamily="34" charset="0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0965A9F0-89FF-884E-82C0-1AE95522CDC4}"/>
              </a:ext>
            </a:extLst>
          </p:cNvPr>
          <p:cNvCxnSpPr/>
          <p:nvPr/>
        </p:nvCxnSpPr>
        <p:spPr>
          <a:xfrm flipV="1">
            <a:off x="2332323" y="4315968"/>
            <a:ext cx="0" cy="1115568"/>
          </a:xfrm>
          <a:prstGeom prst="straightConnector1">
            <a:avLst/>
          </a:prstGeom>
          <a:ln w="88900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332D546F-EF6C-8C4E-98B1-B03D888A678A}"/>
              </a:ext>
            </a:extLst>
          </p:cNvPr>
          <p:cNvCxnSpPr>
            <a:cxnSpLocks/>
          </p:cNvCxnSpPr>
          <p:nvPr/>
        </p:nvCxnSpPr>
        <p:spPr>
          <a:xfrm flipV="1">
            <a:off x="4136290" y="3429000"/>
            <a:ext cx="0" cy="2002536"/>
          </a:xfrm>
          <a:prstGeom prst="straightConnector1">
            <a:avLst/>
          </a:prstGeom>
          <a:ln w="88900"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11290D02-92E3-6344-9FB1-001D34E90080}"/>
              </a:ext>
            </a:extLst>
          </p:cNvPr>
          <p:cNvCxnSpPr>
            <a:cxnSpLocks/>
          </p:cNvCxnSpPr>
          <p:nvPr/>
        </p:nvCxnSpPr>
        <p:spPr>
          <a:xfrm flipV="1">
            <a:off x="5925654" y="4315968"/>
            <a:ext cx="0" cy="1115568"/>
          </a:xfrm>
          <a:prstGeom prst="straightConnector1">
            <a:avLst/>
          </a:prstGeom>
          <a:ln w="88900"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EB6F43EB-2393-CD4D-ADC1-500DB7927686}"/>
              </a:ext>
            </a:extLst>
          </p:cNvPr>
          <p:cNvCxnSpPr>
            <a:cxnSpLocks/>
          </p:cNvCxnSpPr>
          <p:nvPr/>
        </p:nvCxnSpPr>
        <p:spPr>
          <a:xfrm flipV="1">
            <a:off x="7713430" y="3429000"/>
            <a:ext cx="0" cy="2002536"/>
          </a:xfrm>
          <a:prstGeom prst="straightConnector1">
            <a:avLst/>
          </a:prstGeom>
          <a:ln w="8890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DF273A49-1CAB-EA40-AFE1-D1B4DAF4EABB}"/>
              </a:ext>
            </a:extLst>
          </p:cNvPr>
          <p:cNvCxnSpPr/>
          <p:nvPr/>
        </p:nvCxnSpPr>
        <p:spPr>
          <a:xfrm flipV="1">
            <a:off x="9529678" y="4315968"/>
            <a:ext cx="0" cy="1115568"/>
          </a:xfrm>
          <a:prstGeom prst="straightConnector1">
            <a:avLst/>
          </a:prstGeom>
          <a:ln w="88900">
            <a:solidFill>
              <a:schemeClr val="accent5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7D4FEA2C-69A8-A24A-81E5-16EB7965CC6F}"/>
              </a:ext>
            </a:extLst>
          </p:cNvPr>
          <p:cNvSpPr/>
          <p:nvPr/>
        </p:nvSpPr>
        <p:spPr>
          <a:xfrm>
            <a:off x="1805692" y="3111056"/>
            <a:ext cx="1028700" cy="10287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600">
              <a:solidFill>
                <a:schemeClr val="tx2">
                  <a:lumMod val="50000"/>
                </a:schemeClr>
              </a:solidFill>
              <a:latin typeface="Montserrat"/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3A00FF6D-CBF3-C24C-8E02-088AA420C2ED}"/>
              </a:ext>
            </a:extLst>
          </p:cNvPr>
          <p:cNvSpPr/>
          <p:nvPr/>
        </p:nvSpPr>
        <p:spPr>
          <a:xfrm>
            <a:off x="3621792" y="2222056"/>
            <a:ext cx="1028700" cy="102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900">
              <a:latin typeface="Montserrat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8AC4FE9E-1140-7743-92DF-4572693B6C80}"/>
              </a:ext>
            </a:extLst>
          </p:cNvPr>
          <p:cNvSpPr/>
          <p:nvPr/>
        </p:nvSpPr>
        <p:spPr>
          <a:xfrm>
            <a:off x="5425192" y="3111056"/>
            <a:ext cx="1028700" cy="10287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600">
              <a:solidFill>
                <a:schemeClr val="tx2">
                  <a:lumMod val="50000"/>
                </a:schemeClr>
              </a:solidFill>
              <a:latin typeface="Montserrat"/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DE464D57-E637-D24D-89AA-AD2C1E64F682}"/>
              </a:ext>
            </a:extLst>
          </p:cNvPr>
          <p:cNvSpPr/>
          <p:nvPr/>
        </p:nvSpPr>
        <p:spPr>
          <a:xfrm>
            <a:off x="7203192" y="2222056"/>
            <a:ext cx="1028700" cy="10287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900">
              <a:latin typeface="Montserrat"/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6EED5F04-C336-854A-8932-7CCE6EA6345B}"/>
              </a:ext>
            </a:extLst>
          </p:cNvPr>
          <p:cNvSpPr/>
          <p:nvPr/>
        </p:nvSpPr>
        <p:spPr>
          <a:xfrm>
            <a:off x="9006592" y="3111056"/>
            <a:ext cx="1028700" cy="10287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600">
              <a:solidFill>
                <a:schemeClr val="tx2">
                  <a:lumMod val="50000"/>
                </a:schemeClr>
              </a:solidFill>
              <a:latin typeface="Montserrat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E71F393E-77AC-3B48-9108-7E638180C2D7}"/>
              </a:ext>
            </a:extLst>
          </p:cNvPr>
          <p:cNvSpPr txBox="1"/>
          <p:nvPr/>
        </p:nvSpPr>
        <p:spPr>
          <a:xfrm>
            <a:off x="2460459" y="4657261"/>
            <a:ext cx="1465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Montserrat"/>
                <a:ea typeface="Lato Light" panose="020F0502020204030203" pitchFamily="34" charset="0"/>
                <a:cs typeface="Lato Light" panose="020F0502020204030203" pitchFamily="34" charset="0"/>
              </a:rPr>
              <a:t>900+ Beds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Montserrat"/>
                <a:ea typeface="Lato Light" panose="020F0502020204030203" pitchFamily="34" charset="0"/>
                <a:cs typeface="Lato Light" panose="020F0502020204030203" pitchFamily="34" charset="0"/>
              </a:rPr>
              <a:t>Gujarat Only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CFB3E5E-B06E-D04D-AA16-9CC37A9A3591}"/>
              </a:ext>
            </a:extLst>
          </p:cNvPr>
          <p:cNvSpPr txBox="1"/>
          <p:nvPr/>
        </p:nvSpPr>
        <p:spPr>
          <a:xfrm>
            <a:off x="4233012" y="4851980"/>
            <a:ext cx="149457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Montserrat"/>
                <a:ea typeface="Lato Light" panose="020F0502020204030203" pitchFamily="34" charset="0"/>
                <a:cs typeface="Lato Light" panose="020F0502020204030203" pitchFamily="34" charset="0"/>
              </a:rPr>
              <a:t>4000+ Beds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Montserrat"/>
                <a:ea typeface="Lato Light" panose="020F0502020204030203" pitchFamily="34" charset="0"/>
                <a:cs typeface="Lato Light" panose="020F0502020204030203" pitchFamily="34" charset="0"/>
              </a:rPr>
              <a:t>West India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Montserrat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245F05C-D683-BD4A-A474-E4F6F38D871D}"/>
              </a:ext>
            </a:extLst>
          </p:cNvPr>
          <p:cNvSpPr txBox="1"/>
          <p:nvPr/>
        </p:nvSpPr>
        <p:spPr>
          <a:xfrm>
            <a:off x="6133007" y="4255063"/>
            <a:ext cx="15581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Montserrat"/>
                <a:ea typeface="Lato Light" panose="020F0502020204030203" pitchFamily="34" charset="0"/>
                <a:cs typeface="Lato Light" panose="020F0502020204030203" pitchFamily="34" charset="0"/>
              </a:rPr>
              <a:t>14000 + Beds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Montserrat"/>
                <a:ea typeface="Lato Light" panose="020F0502020204030203" pitchFamily="34" charset="0"/>
                <a:cs typeface="Lato Light" panose="020F0502020204030203" pitchFamily="34" charset="0"/>
              </a:rPr>
              <a:t>B Schools Schools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Montserrat"/>
                <a:ea typeface="Lato Light" panose="020F0502020204030203" pitchFamily="34" charset="0"/>
                <a:cs typeface="Lato Light" panose="020F0502020204030203" pitchFamily="34" charset="0"/>
              </a:rPr>
              <a:t>West &amp; South India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Montserrat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Montserrat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2E7BD43-C7EA-A447-96BF-59F7F2DC3314}"/>
              </a:ext>
            </a:extLst>
          </p:cNvPr>
          <p:cNvSpPr txBox="1"/>
          <p:nvPr/>
        </p:nvSpPr>
        <p:spPr>
          <a:xfrm>
            <a:off x="7821359" y="4419592"/>
            <a:ext cx="138519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Montserrat"/>
                <a:ea typeface="Lato Light" panose="020F0502020204030203" pitchFamily="34" charset="0"/>
                <a:cs typeface="Lato Light" panose="020F0502020204030203" pitchFamily="34" charset="0"/>
              </a:rPr>
              <a:t>Community Hostel Solution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Montserrat"/>
                <a:ea typeface="Lato Light" panose="020F0502020204030203" pitchFamily="34" charset="0"/>
                <a:cs typeface="Lato Light" panose="020F0502020204030203" pitchFamily="34" charset="0"/>
              </a:rPr>
              <a:t>30000 Beds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C66B60C-A507-2346-AFA8-C146FB51F1E2}"/>
              </a:ext>
            </a:extLst>
          </p:cNvPr>
          <p:cNvSpPr/>
          <p:nvPr/>
        </p:nvSpPr>
        <p:spPr>
          <a:xfrm>
            <a:off x="1853328" y="3463823"/>
            <a:ext cx="95799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Montserrat"/>
                <a:ea typeface="Roboto Medium" panose="02000000000000000000" pitchFamily="2" charset="0"/>
                <a:cs typeface="Montserrat" charset="0"/>
              </a:rPr>
              <a:t>2022</a:t>
            </a:r>
            <a:endParaRPr lang="en-US" sz="4800" b="1" dirty="0">
              <a:solidFill>
                <a:schemeClr val="tx2">
                  <a:lumMod val="50000"/>
                </a:schemeClr>
              </a:solidFill>
              <a:latin typeface="Montserrat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50065B42-C6F1-3949-B40D-E7380D195F40}"/>
              </a:ext>
            </a:extLst>
          </p:cNvPr>
          <p:cNvSpPr/>
          <p:nvPr/>
        </p:nvSpPr>
        <p:spPr>
          <a:xfrm>
            <a:off x="3644028" y="2574823"/>
            <a:ext cx="95799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Montserrat"/>
                <a:ea typeface="Roboto Medium" panose="02000000000000000000" pitchFamily="2" charset="0"/>
                <a:cs typeface="Montserrat" charset="0"/>
              </a:rPr>
              <a:t>2023</a:t>
            </a:r>
            <a:endParaRPr lang="en-US" sz="4800" b="1" dirty="0">
              <a:solidFill>
                <a:schemeClr val="tx2">
                  <a:lumMod val="50000"/>
                </a:schemeClr>
              </a:solidFill>
              <a:latin typeface="Montserrat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E1C85E12-9AC7-4648-B859-11B91243984D}"/>
              </a:ext>
            </a:extLst>
          </p:cNvPr>
          <p:cNvSpPr/>
          <p:nvPr/>
        </p:nvSpPr>
        <p:spPr>
          <a:xfrm>
            <a:off x="5460128" y="3463823"/>
            <a:ext cx="95799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Montserrat"/>
                <a:ea typeface="Roboto Medium" panose="02000000000000000000" pitchFamily="2" charset="0"/>
                <a:cs typeface="Montserrat" charset="0"/>
              </a:rPr>
              <a:t>2024</a:t>
            </a:r>
            <a:endParaRPr lang="en-US" sz="4800" b="1" dirty="0">
              <a:solidFill>
                <a:schemeClr val="tx2">
                  <a:lumMod val="50000"/>
                </a:schemeClr>
              </a:solidFill>
              <a:latin typeface="Montserrat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A416F683-DB13-C745-8367-067E57689FBF}"/>
              </a:ext>
            </a:extLst>
          </p:cNvPr>
          <p:cNvSpPr/>
          <p:nvPr/>
        </p:nvSpPr>
        <p:spPr>
          <a:xfrm>
            <a:off x="7250828" y="2574823"/>
            <a:ext cx="95799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Montserrat"/>
                <a:ea typeface="Roboto Medium" panose="02000000000000000000" pitchFamily="2" charset="0"/>
                <a:cs typeface="Montserrat" charset="0"/>
              </a:rPr>
              <a:t>2025</a:t>
            </a:r>
            <a:endParaRPr lang="en-US" sz="4800" b="1" dirty="0">
              <a:solidFill>
                <a:schemeClr val="tx2">
                  <a:lumMod val="50000"/>
                </a:schemeClr>
              </a:solidFill>
              <a:latin typeface="Montserrat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F7F95DE-5BBD-2A4D-A3A1-397D3B6453FF}"/>
              </a:ext>
            </a:extLst>
          </p:cNvPr>
          <p:cNvSpPr/>
          <p:nvPr/>
        </p:nvSpPr>
        <p:spPr>
          <a:xfrm>
            <a:off x="9003428" y="3463823"/>
            <a:ext cx="95799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Montserrat"/>
                <a:ea typeface="Roboto Medium" panose="02000000000000000000" pitchFamily="2" charset="0"/>
                <a:cs typeface="Montserrat" charset="0"/>
              </a:rPr>
              <a:t>2026</a:t>
            </a:r>
            <a:endParaRPr lang="en-US" sz="4800" b="1" dirty="0">
              <a:solidFill>
                <a:schemeClr val="tx2">
                  <a:lumMod val="50000"/>
                </a:schemeClr>
              </a:solidFill>
              <a:latin typeface="Montserrat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2E7BD43-C7EA-A447-96BF-59F7F2DC3314}"/>
              </a:ext>
            </a:extLst>
          </p:cNvPr>
          <p:cNvSpPr txBox="1"/>
          <p:nvPr/>
        </p:nvSpPr>
        <p:spPr>
          <a:xfrm>
            <a:off x="9731116" y="4397367"/>
            <a:ext cx="13851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Montserrat"/>
                <a:ea typeface="Lato Light" panose="020F0502020204030203" pitchFamily="34" charset="0"/>
                <a:cs typeface="Lato Light" panose="020F0502020204030203" pitchFamily="34" charset="0"/>
              </a:rPr>
              <a:t>Senior Assisted Living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Montserrat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092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4631</TotalTime>
  <Words>1298</Words>
  <Application>Microsoft Office PowerPoint</Application>
  <PresentationFormat>Widescreen</PresentationFormat>
  <Paragraphs>263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42" baseType="lpstr">
      <vt:lpstr>arial</vt:lpstr>
      <vt:lpstr>arial</vt:lpstr>
      <vt:lpstr>Arial Unicode MS</vt:lpstr>
      <vt:lpstr>Calibri</vt:lpstr>
      <vt:lpstr>Calibri Light</vt:lpstr>
      <vt:lpstr>Gill Sans</vt:lpstr>
      <vt:lpstr>Helvetica Light</vt:lpstr>
      <vt:lpstr>Lato</vt:lpstr>
      <vt:lpstr>Lato Black</vt:lpstr>
      <vt:lpstr>Lato Heavy</vt:lpstr>
      <vt:lpstr>Lato Light</vt:lpstr>
      <vt:lpstr>Lato Medium</vt:lpstr>
      <vt:lpstr>Lato Semibold</vt:lpstr>
      <vt:lpstr>Montserrat</vt:lpstr>
      <vt:lpstr>Montserrat Bold</vt:lpstr>
      <vt:lpstr>Montserrat Light</vt:lpstr>
      <vt:lpstr>Poppins</vt:lpstr>
      <vt:lpstr>Poppins Medium</vt:lpstr>
      <vt:lpstr>Roboto</vt:lpstr>
      <vt:lpstr>Roboto Light</vt:lpstr>
      <vt:lpstr>Roboto Medium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Mehta</dc:creator>
  <cp:lastModifiedBy>Maheta</cp:lastModifiedBy>
  <cp:revision>86</cp:revision>
  <dcterms:created xsi:type="dcterms:W3CDTF">2021-10-29T04:56:47Z</dcterms:created>
  <dcterms:modified xsi:type="dcterms:W3CDTF">2022-12-07T08:03:40Z</dcterms:modified>
</cp:coreProperties>
</file>